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21" r:id="rId3"/>
    <p:sldId id="316" r:id="rId4"/>
    <p:sldId id="315" r:id="rId5"/>
    <p:sldId id="314" r:id="rId6"/>
    <p:sldId id="290" r:id="rId7"/>
    <p:sldId id="291" r:id="rId8"/>
    <p:sldId id="292" r:id="rId9"/>
    <p:sldId id="320" r:id="rId10"/>
    <p:sldId id="299" r:id="rId11"/>
    <p:sldId id="300" r:id="rId12"/>
    <p:sldId id="294" r:id="rId13"/>
    <p:sldId id="295" r:id="rId14"/>
    <p:sldId id="303" r:id="rId15"/>
    <p:sldId id="296" r:id="rId16"/>
    <p:sldId id="317" r:id="rId17"/>
    <p:sldId id="258" r:id="rId18"/>
    <p:sldId id="262" r:id="rId19"/>
    <p:sldId id="264" r:id="rId20"/>
    <p:sldId id="263" r:id="rId21"/>
    <p:sldId id="265" r:id="rId22"/>
    <p:sldId id="266" r:id="rId23"/>
    <p:sldId id="267" r:id="rId24"/>
    <p:sldId id="268" r:id="rId25"/>
    <p:sldId id="269" r:id="rId26"/>
    <p:sldId id="27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994D8-BCC5-4402-A45B-BAEF652C80B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FDB98-DAA7-47C4-99BD-0140D0161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49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AC446-3619-423A-9429-23E8C37A9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34B701-6DA2-4DEE-ABA2-82008CC235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6FE6B-28CA-48A6-AC3A-94F281024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689C7-9912-41F3-A030-D955E0F088F8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5C2C6-1993-4C64-BAA7-B4E41979F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CC38B-E5EC-4A36-8EC3-7B9659DBD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1EBC-3824-4F06-9900-8BF808204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95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5D21A-655A-450E-9CF5-D41EC361D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24AF3-EC4C-4030-BB27-82822D614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C39B3-5405-4BA5-B45D-0981B3CEA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689C7-9912-41F3-A030-D955E0F088F8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115A2-42FB-4A24-BFF9-F6AF8D166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2497A-2838-4E00-A877-6EFB8D31C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1EBC-3824-4F06-9900-8BF808204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7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C6506D-2F95-4DC7-93A0-0ADA5337A3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A260E8-B133-4C72-A9CB-D40A7F1A44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7BB82-C53C-4A4E-B3B3-F881E1B3A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689C7-9912-41F3-A030-D955E0F088F8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3BA47-1845-4B07-B2EE-A9862EDDF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069F5-B9BA-4E8F-AB7E-7616789FC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1EBC-3824-4F06-9900-8BF808204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22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holding a dog&#10;&#10;Description automatically generated">
            <a:extLst>
              <a:ext uri="{FF2B5EF4-FFF2-40B4-BE49-F238E27FC236}">
                <a16:creationId xmlns:a16="http://schemas.microsoft.com/office/drawing/2014/main" id="{A46EF943-198A-44D4-922F-58657E3A9B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" t="1961" r="-1016" b="16250"/>
          <a:stretch/>
        </p:blipFill>
        <p:spPr>
          <a:xfrm>
            <a:off x="0" y="0"/>
            <a:ext cx="12318523" cy="6858000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9FB5C753-763C-472C-9A46-2408E1B13285}"/>
              </a:ext>
            </a:extLst>
          </p:cNvPr>
          <p:cNvSpPr/>
          <p:nvPr userDrawn="1"/>
        </p:nvSpPr>
        <p:spPr>
          <a:xfrm>
            <a:off x="0" y="2130551"/>
            <a:ext cx="5767070" cy="1335405"/>
          </a:xfrm>
          <a:custGeom>
            <a:avLst/>
            <a:gdLst/>
            <a:ahLst/>
            <a:cxnLst/>
            <a:rect l="l" t="t" r="r" b="b"/>
            <a:pathLst>
              <a:path w="5767070" h="1335404">
                <a:moveTo>
                  <a:pt x="0" y="1335024"/>
                </a:moveTo>
                <a:lnTo>
                  <a:pt x="5766663" y="1335024"/>
                </a:lnTo>
                <a:lnTo>
                  <a:pt x="5766663" y="0"/>
                </a:lnTo>
                <a:lnTo>
                  <a:pt x="0" y="0"/>
                </a:lnTo>
                <a:lnTo>
                  <a:pt x="0" y="13350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19947-B2CF-4C7A-9CC7-5734B321C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2372360"/>
            <a:ext cx="5118100" cy="815340"/>
          </a:xfrm>
        </p:spPr>
        <p:txBody>
          <a:bodyPr/>
          <a:lstStyle>
            <a:lvl1pPr>
              <a:defRPr sz="31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630E7E9-0498-41FA-ACB8-F0ECEB3E18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4048" y="274320"/>
            <a:ext cx="2743200" cy="182880"/>
          </a:xfrm>
        </p:spPr>
        <p:txBody>
          <a:bodyPr>
            <a:noAutofit/>
          </a:bodyPr>
          <a:lstStyle>
            <a:lvl1pPr marL="12700" indent="0" algn="l" defTabSz="914400" rtl="0" eaLnBrk="1" latinLnBrk="0" hangingPunct="1">
              <a:lnSpc>
                <a:spcPct val="100000"/>
              </a:lnSpc>
              <a:spcBef>
                <a:spcPts val="100"/>
              </a:spcBef>
              <a:buNone/>
              <a:defRPr lang="en-US" sz="900" kern="1200" cap="all" spc="25" baseline="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554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5EE01E-B8F8-4F46-9184-F560A15FFD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1645920"/>
            <a:ext cx="10528300" cy="4297680"/>
          </a:xfrm>
        </p:spPr>
        <p:txBody>
          <a:bodyPr lIns="0"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4F6894A-7532-45E6-9213-3EE7C25E29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4048" y="274320"/>
            <a:ext cx="2743200" cy="182880"/>
          </a:xfrm>
        </p:spPr>
        <p:txBody>
          <a:bodyPr>
            <a:noAutofit/>
          </a:bodyPr>
          <a:lstStyle>
            <a:lvl1pPr marL="12700" indent="0" algn="l" defTabSz="914400" rtl="0" eaLnBrk="1" latinLnBrk="0" hangingPunct="1">
              <a:lnSpc>
                <a:spcPct val="100000"/>
              </a:lnSpc>
              <a:spcBef>
                <a:spcPts val="100"/>
              </a:spcBef>
              <a:buNone/>
              <a:defRPr lang="en-US" sz="900" kern="1200" cap="all" spc="25" baseline="0" dirty="0">
                <a:solidFill>
                  <a:srgbClr val="003B7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8060EAA-EA09-4CE6-BCCD-FD906D4C2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6C93D88-54FE-4775-8918-4D929AE29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C7C7-B0FF-451D-99FE-9EA893039D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57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5EE01E-B8F8-4F46-9184-F560A15FFD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1645920"/>
            <a:ext cx="10528300" cy="4297680"/>
          </a:xfrm>
        </p:spPr>
        <p:txBody>
          <a:bodyPr lIns="0"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4F6894A-7532-45E6-9213-3EE7C25E29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4048" y="274320"/>
            <a:ext cx="2743200" cy="182880"/>
          </a:xfrm>
        </p:spPr>
        <p:txBody>
          <a:bodyPr>
            <a:noAutofit/>
          </a:bodyPr>
          <a:lstStyle>
            <a:lvl1pPr marL="12700" indent="0" algn="l" defTabSz="914400" rtl="0" eaLnBrk="1" latinLnBrk="0" hangingPunct="1">
              <a:lnSpc>
                <a:spcPct val="100000"/>
              </a:lnSpc>
              <a:spcBef>
                <a:spcPts val="100"/>
              </a:spcBef>
              <a:buNone/>
              <a:defRPr lang="en-US" sz="900" kern="1200" cap="all" spc="25" baseline="0" dirty="0">
                <a:solidFill>
                  <a:srgbClr val="003B7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8060EAA-EA09-4CE6-BCCD-FD906D4C2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6C93D88-54FE-4775-8918-4D929AE29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C7C7-B0FF-451D-99FE-9EA893039D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25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5EE01E-B8F8-4F46-9184-F560A15FFD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1645920"/>
            <a:ext cx="10528300" cy="4297680"/>
          </a:xfrm>
        </p:spPr>
        <p:txBody>
          <a:bodyPr lIns="0"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4F6894A-7532-45E6-9213-3EE7C25E29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4048" y="274320"/>
            <a:ext cx="2743200" cy="182880"/>
          </a:xfrm>
        </p:spPr>
        <p:txBody>
          <a:bodyPr>
            <a:noAutofit/>
          </a:bodyPr>
          <a:lstStyle>
            <a:lvl1pPr marL="12700" indent="0" algn="l" defTabSz="914400" rtl="0" eaLnBrk="1" latinLnBrk="0" hangingPunct="1">
              <a:lnSpc>
                <a:spcPct val="100000"/>
              </a:lnSpc>
              <a:spcBef>
                <a:spcPts val="100"/>
              </a:spcBef>
              <a:buNone/>
              <a:defRPr lang="en-US" sz="900" kern="1200" cap="all" spc="25" baseline="0" dirty="0">
                <a:solidFill>
                  <a:srgbClr val="003B7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8060EAA-EA09-4CE6-BCCD-FD906D4C2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6C93D88-54FE-4775-8918-4D929AE29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C7C7-B0FF-451D-99FE-9EA893039D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80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5EE01E-B8F8-4F46-9184-F560A15FFD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1645920"/>
            <a:ext cx="10528300" cy="4297680"/>
          </a:xfrm>
        </p:spPr>
        <p:txBody>
          <a:bodyPr lIns="0"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4F6894A-7532-45E6-9213-3EE7C25E29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4048" y="274320"/>
            <a:ext cx="2743200" cy="182880"/>
          </a:xfrm>
        </p:spPr>
        <p:txBody>
          <a:bodyPr>
            <a:noAutofit/>
          </a:bodyPr>
          <a:lstStyle>
            <a:lvl1pPr marL="12700" indent="0" algn="l" defTabSz="914400" rtl="0" eaLnBrk="1" latinLnBrk="0" hangingPunct="1">
              <a:lnSpc>
                <a:spcPct val="100000"/>
              </a:lnSpc>
              <a:spcBef>
                <a:spcPts val="100"/>
              </a:spcBef>
              <a:buNone/>
              <a:defRPr lang="en-US" sz="900" kern="1200" cap="all" spc="25" baseline="0" dirty="0">
                <a:solidFill>
                  <a:srgbClr val="003B7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8060EAA-EA09-4CE6-BCCD-FD906D4C2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6C93D88-54FE-4775-8918-4D929AE29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C7C7-B0FF-451D-99FE-9EA893039D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19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5EE01E-B8F8-4F46-9184-F560A15FFD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1645920"/>
            <a:ext cx="10528300" cy="4297680"/>
          </a:xfrm>
        </p:spPr>
        <p:txBody>
          <a:bodyPr lIns="0"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4F6894A-7532-45E6-9213-3EE7C25E29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4048" y="274320"/>
            <a:ext cx="2743200" cy="182880"/>
          </a:xfrm>
        </p:spPr>
        <p:txBody>
          <a:bodyPr>
            <a:noAutofit/>
          </a:bodyPr>
          <a:lstStyle>
            <a:lvl1pPr marL="12700" indent="0" algn="l" defTabSz="914400" rtl="0" eaLnBrk="1" latinLnBrk="0" hangingPunct="1">
              <a:lnSpc>
                <a:spcPct val="100000"/>
              </a:lnSpc>
              <a:spcBef>
                <a:spcPts val="100"/>
              </a:spcBef>
              <a:buNone/>
              <a:defRPr lang="en-US" sz="900" kern="1200" cap="all" spc="25" baseline="0" dirty="0">
                <a:solidFill>
                  <a:srgbClr val="003B7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8060EAA-EA09-4CE6-BCCD-FD906D4C2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6C93D88-54FE-4775-8918-4D929AE29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C7C7-B0FF-451D-99FE-9EA893039D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84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5EE01E-B8F8-4F46-9184-F560A15FFD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1645920"/>
            <a:ext cx="10528300" cy="4297680"/>
          </a:xfrm>
        </p:spPr>
        <p:txBody>
          <a:bodyPr lIns="0"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4F6894A-7532-45E6-9213-3EE7C25E29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4048" y="274320"/>
            <a:ext cx="2743200" cy="182880"/>
          </a:xfrm>
        </p:spPr>
        <p:txBody>
          <a:bodyPr>
            <a:noAutofit/>
          </a:bodyPr>
          <a:lstStyle>
            <a:lvl1pPr marL="12700" indent="0" algn="l" defTabSz="914400" rtl="0" eaLnBrk="1" latinLnBrk="0" hangingPunct="1">
              <a:lnSpc>
                <a:spcPct val="100000"/>
              </a:lnSpc>
              <a:spcBef>
                <a:spcPts val="100"/>
              </a:spcBef>
              <a:buNone/>
              <a:defRPr lang="en-US" sz="900" kern="1200" cap="all" spc="25" baseline="0" dirty="0">
                <a:solidFill>
                  <a:srgbClr val="003B7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8060EAA-EA09-4CE6-BCCD-FD906D4C2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6C93D88-54FE-4775-8918-4D929AE29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C7C7-B0FF-451D-99FE-9EA893039D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16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5EE01E-B8F8-4F46-9184-F560A15FFD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1645920"/>
            <a:ext cx="10528300" cy="4297680"/>
          </a:xfrm>
        </p:spPr>
        <p:txBody>
          <a:bodyPr lIns="0"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4F6894A-7532-45E6-9213-3EE7C25E29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4048" y="274320"/>
            <a:ext cx="2743200" cy="182880"/>
          </a:xfrm>
        </p:spPr>
        <p:txBody>
          <a:bodyPr>
            <a:noAutofit/>
          </a:bodyPr>
          <a:lstStyle>
            <a:lvl1pPr marL="12700" indent="0" algn="l" defTabSz="914400" rtl="0" eaLnBrk="1" latinLnBrk="0" hangingPunct="1">
              <a:lnSpc>
                <a:spcPct val="100000"/>
              </a:lnSpc>
              <a:spcBef>
                <a:spcPts val="100"/>
              </a:spcBef>
              <a:buNone/>
              <a:defRPr lang="en-US" sz="900" kern="1200" cap="all" spc="25" baseline="0" dirty="0">
                <a:solidFill>
                  <a:srgbClr val="003B7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8060EAA-EA09-4CE6-BCCD-FD906D4C2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6C93D88-54FE-4775-8918-4D929AE29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C7C7-B0FF-451D-99FE-9EA893039D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62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AFC49-3FE8-46B0-922F-7DFC1D3BD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4E10C-2ABF-4430-93A2-2FC313A26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BB30A-B597-4574-A664-83DA42E27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689C7-9912-41F3-A030-D955E0F088F8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E8C22-3001-43A4-9223-21D6BB3F7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2D313-5272-4F6B-A414-F4D7BC610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1EBC-3824-4F06-9900-8BF808204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154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5EE01E-B8F8-4F46-9184-F560A15FFD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1645920"/>
            <a:ext cx="10528300" cy="4297680"/>
          </a:xfrm>
        </p:spPr>
        <p:txBody>
          <a:bodyPr lIns="0"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4F6894A-7532-45E6-9213-3EE7C25E29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4048" y="274320"/>
            <a:ext cx="2743200" cy="182880"/>
          </a:xfrm>
        </p:spPr>
        <p:txBody>
          <a:bodyPr>
            <a:noAutofit/>
          </a:bodyPr>
          <a:lstStyle>
            <a:lvl1pPr marL="12700" indent="0" algn="l" defTabSz="914400" rtl="0" eaLnBrk="1" latinLnBrk="0" hangingPunct="1">
              <a:lnSpc>
                <a:spcPct val="100000"/>
              </a:lnSpc>
              <a:spcBef>
                <a:spcPts val="100"/>
              </a:spcBef>
              <a:buNone/>
              <a:defRPr lang="en-US" sz="900" kern="1200" cap="all" spc="25" baseline="0" dirty="0">
                <a:solidFill>
                  <a:srgbClr val="003B7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8060EAA-EA09-4CE6-BCCD-FD906D4C2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6C93D88-54FE-4775-8918-4D929AE29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C7C7-B0FF-451D-99FE-9EA893039D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53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5EE01E-B8F8-4F46-9184-F560A15FFD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1645920"/>
            <a:ext cx="10528300" cy="4297680"/>
          </a:xfrm>
        </p:spPr>
        <p:txBody>
          <a:bodyPr lIns="0"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4F6894A-7532-45E6-9213-3EE7C25E29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4048" y="274320"/>
            <a:ext cx="2743200" cy="182880"/>
          </a:xfrm>
        </p:spPr>
        <p:txBody>
          <a:bodyPr>
            <a:noAutofit/>
          </a:bodyPr>
          <a:lstStyle>
            <a:lvl1pPr marL="12700" indent="0" algn="l" defTabSz="914400" rtl="0" eaLnBrk="1" latinLnBrk="0" hangingPunct="1">
              <a:lnSpc>
                <a:spcPct val="100000"/>
              </a:lnSpc>
              <a:spcBef>
                <a:spcPts val="100"/>
              </a:spcBef>
              <a:buNone/>
              <a:defRPr lang="en-US" sz="900" kern="1200" cap="all" spc="25" baseline="0" dirty="0">
                <a:solidFill>
                  <a:srgbClr val="003B7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8060EAA-EA09-4CE6-BCCD-FD906D4C2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6C93D88-54FE-4775-8918-4D929AE29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C7C7-B0FF-451D-99FE-9EA893039D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26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5EE01E-B8F8-4F46-9184-F560A15FFD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1645920"/>
            <a:ext cx="10528300" cy="4297680"/>
          </a:xfrm>
        </p:spPr>
        <p:txBody>
          <a:bodyPr lIns="0"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4F6894A-7532-45E6-9213-3EE7C25E29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4048" y="274320"/>
            <a:ext cx="2743200" cy="182880"/>
          </a:xfrm>
        </p:spPr>
        <p:txBody>
          <a:bodyPr>
            <a:noAutofit/>
          </a:bodyPr>
          <a:lstStyle>
            <a:lvl1pPr marL="12700" indent="0" algn="l" defTabSz="914400" rtl="0" eaLnBrk="1" latinLnBrk="0" hangingPunct="1">
              <a:lnSpc>
                <a:spcPct val="100000"/>
              </a:lnSpc>
              <a:spcBef>
                <a:spcPts val="100"/>
              </a:spcBef>
              <a:buNone/>
              <a:defRPr lang="en-US" sz="900" kern="1200" cap="all" spc="25" baseline="0" dirty="0">
                <a:solidFill>
                  <a:srgbClr val="003B7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8060EAA-EA09-4CE6-BCCD-FD906D4C2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6C93D88-54FE-4775-8918-4D929AE29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C7C7-B0FF-451D-99FE-9EA893039D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117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5EE01E-B8F8-4F46-9184-F560A15FFD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1645920"/>
            <a:ext cx="10528300" cy="4297680"/>
          </a:xfrm>
        </p:spPr>
        <p:txBody>
          <a:bodyPr lIns="0"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4F6894A-7532-45E6-9213-3EE7C25E29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4048" y="274320"/>
            <a:ext cx="2743200" cy="182880"/>
          </a:xfrm>
        </p:spPr>
        <p:txBody>
          <a:bodyPr>
            <a:noAutofit/>
          </a:bodyPr>
          <a:lstStyle>
            <a:lvl1pPr marL="12700" indent="0" algn="l" defTabSz="914400" rtl="0" eaLnBrk="1" latinLnBrk="0" hangingPunct="1">
              <a:lnSpc>
                <a:spcPct val="100000"/>
              </a:lnSpc>
              <a:spcBef>
                <a:spcPts val="100"/>
              </a:spcBef>
              <a:buNone/>
              <a:defRPr lang="en-US" sz="900" kern="1200" cap="all" spc="25" baseline="0" dirty="0">
                <a:solidFill>
                  <a:srgbClr val="003B7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8060EAA-EA09-4CE6-BCCD-FD906D4C2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6C93D88-54FE-4775-8918-4D929AE29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C7C7-B0FF-451D-99FE-9EA893039D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74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AF254-8DD3-4F2B-A27F-20CEA4071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BFB336-8277-4B68-86BF-862FC05D6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086A8-0523-4BD8-9F86-21561B766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689C7-9912-41F3-A030-D955E0F088F8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ACF2A-443B-46F3-9B19-D7DD94C4D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0688F-6DA0-4D6B-9152-4A4CDB561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1EBC-3824-4F06-9900-8BF808204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8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9A69E-0EF1-48E9-AF3A-1E8E00F8D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77D38-DAC7-4F75-B0F8-F94625A269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0CBCA-CF2E-49DB-8083-7F0E74C17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100913-46A0-49C7-A452-A9F0FF74C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689C7-9912-41F3-A030-D955E0F088F8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BA0B78-1CC4-47F8-B372-E39119718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568F10-6232-4C9B-B20F-ECAB01BA6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1EBC-3824-4F06-9900-8BF808204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76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FC3B9-B5C5-4762-994B-D4EE3C1C8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02973-9671-42D2-BC9C-458EA06D4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77ECB-5A08-43DD-9240-C887A7A8D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A2F3BD-E7DF-4E04-9B61-E10A50139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1167FD-9B5F-48C2-B471-856616AF5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8967FE-0DB2-4480-8AF0-B0052C4E5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689C7-9912-41F3-A030-D955E0F088F8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6D4097-4EFA-460B-A436-6E40881F4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528978-F557-4DD8-8AE6-39AB8B38F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1EBC-3824-4F06-9900-8BF808204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45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39EAE-E6B4-4725-95B6-EA6E2CEF6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E7D36C-0236-4A75-95C3-C0C85ADFB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689C7-9912-41F3-A030-D955E0F088F8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D5FBBD-93F6-4567-82A4-F1395F99B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50DC5-7903-4440-81CE-8E896A542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1EBC-3824-4F06-9900-8BF808204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92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99A942-0295-4CC9-BED6-F1B4C819B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689C7-9912-41F3-A030-D955E0F088F8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62F7B1-8FFE-4422-A836-828FCE7AD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0F60E-1A45-45F8-9CD9-9BD3C20BB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1EBC-3824-4F06-9900-8BF808204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73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F8289-6B92-4A1F-80FC-869FF3497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84C1D-8C1B-4483-AC54-F939AB7F4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971368-E94E-48C0-BE25-D072E8CEA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C3ECAB-8335-4574-9589-80C688C6C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689C7-9912-41F3-A030-D955E0F088F8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5304F9-8512-4572-8CF9-3194920DA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63C1C8-5896-43B6-9F51-E10749595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1EBC-3824-4F06-9900-8BF808204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51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A8470-87DF-4F06-8F6E-54D0A7C85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46B2A2-7523-4B45-B6A4-7B341E4E4A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C60183-E1D7-4803-84C7-05D7BEF94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23581A-11CD-47CC-AC8B-F1B5B0EB0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689C7-9912-41F3-A030-D955E0F088F8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DDB15-D9FF-491C-83E8-08DBAB0FF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1D7EFF-11D3-4132-B1A5-86D22F500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1EBC-3824-4F06-9900-8BF808204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22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DD81FF-F6C1-4B97-AC16-7D38E423F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66EE2-A8D2-44A9-9655-2DC6CD312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5921E-325D-4E66-82AC-6508F5C336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689C7-9912-41F3-A030-D955E0F088F8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9A755-9DEE-4827-B699-B09F0DE30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66B41-D824-4270-A8F8-FC5963FB29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C1EBC-3824-4F06-9900-8BF808204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3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svg"/><Relationship Id="rId7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14.svg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svg"/><Relationship Id="rId7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image" Target="../media/image14.svg"/><Relationship Id="rId4" Type="http://schemas.openxmlformats.org/officeDocument/2006/relationships/image" Target="../media/image10.png"/><Relationship Id="rId9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png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.png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../Desktop/CMS-L564_508%20-FORM%20FOR%20MEDICARE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rysiegl@maderausd.or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a.gov/" TargetMode="External"/><Relationship Id="rId7" Type="http://schemas.openxmlformats.org/officeDocument/2006/relationships/hyperlink" Target="mailto:charoc@cvtrust.or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vtrust.org/" TargetMode="External"/><Relationship Id="rId5" Type="http://schemas.openxmlformats.org/officeDocument/2006/relationships/hyperlink" Target="mailto:MarySeigl@maderausd.org" TargetMode="External"/><Relationship Id="rId4" Type="http://schemas.openxmlformats.org/officeDocument/2006/relationships/hyperlink" Target="http://www.medicare.gov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vtrust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E942CC9-D7EB-4400-9940-42F8AFC3E385}"/>
              </a:ext>
            </a:extLst>
          </p:cNvPr>
          <p:cNvSpPr/>
          <p:nvPr/>
        </p:nvSpPr>
        <p:spPr>
          <a:xfrm>
            <a:off x="-20077" y="5542"/>
            <a:ext cx="12212077" cy="6858000"/>
          </a:xfrm>
          <a:prstGeom prst="rect">
            <a:avLst/>
          </a:prstGeom>
          <a:solidFill>
            <a:srgbClr val="00206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323232"/>
              </a:solidFill>
              <a:effectLst/>
              <a:uFillTx/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977116E7-5615-4806-B679-A820583A99B9}"/>
              </a:ext>
            </a:extLst>
          </p:cNvPr>
          <p:cNvSpPr/>
          <p:nvPr/>
        </p:nvSpPr>
        <p:spPr>
          <a:xfrm>
            <a:off x="-20077" y="6667500"/>
            <a:ext cx="12192000" cy="190502"/>
          </a:xfrm>
          <a:prstGeom prst="rect">
            <a:avLst/>
          </a:prstGeom>
          <a:solidFill>
            <a:srgbClr val="000000">
              <a:alpha val="5000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 sz="900">
                <a:solidFill>
                  <a:srgbClr val="323232">
                    <a:alpha val="25000"/>
                  </a:srgbClr>
                </a:solidFill>
                <a:effectLst>
                  <a:outerShdw blurRad="50800" dist="38100" dir="5400000" rotWithShape="0">
                    <a:srgbClr val="000000">
                      <a:alpha val="25000"/>
                    </a:srgbClr>
                  </a:outerShdw>
                </a:effectLst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endParaRPr/>
          </a:p>
        </p:txBody>
      </p:sp>
      <p:sp>
        <p:nvSpPr>
          <p:cNvPr id="9" name="Straight Connector 320">
            <a:extLst>
              <a:ext uri="{FF2B5EF4-FFF2-40B4-BE49-F238E27FC236}">
                <a16:creationId xmlns:a16="http://schemas.microsoft.com/office/drawing/2014/main" id="{8708F10A-461B-4056-A23D-3CCEDD61A385}"/>
              </a:ext>
            </a:extLst>
          </p:cNvPr>
          <p:cNvSpPr/>
          <p:nvPr/>
        </p:nvSpPr>
        <p:spPr>
          <a:xfrm flipH="1" flipV="1">
            <a:off x="11644651" y="3772955"/>
            <a:ext cx="1209619" cy="261374"/>
          </a:xfrm>
          <a:prstGeom prst="line">
            <a:avLst/>
          </a:prstGeom>
          <a:solidFill>
            <a:srgbClr val="FFFFFF"/>
          </a:solidFill>
          <a:ln w="12700">
            <a:solidFill>
              <a:srgbClr val="BFBFBF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traight Connector 321">
            <a:extLst>
              <a:ext uri="{FF2B5EF4-FFF2-40B4-BE49-F238E27FC236}">
                <a16:creationId xmlns:a16="http://schemas.microsoft.com/office/drawing/2014/main" id="{6CAB230C-F81D-4D4F-85CD-7717056D88DB}"/>
              </a:ext>
            </a:extLst>
          </p:cNvPr>
          <p:cNvSpPr/>
          <p:nvPr/>
        </p:nvSpPr>
        <p:spPr>
          <a:xfrm flipH="1" flipV="1">
            <a:off x="11443120" y="2566116"/>
            <a:ext cx="1407004" cy="1469049"/>
          </a:xfrm>
          <a:prstGeom prst="line">
            <a:avLst/>
          </a:prstGeom>
          <a:solidFill>
            <a:srgbClr val="FFFFFF"/>
          </a:solidFill>
          <a:ln w="12700">
            <a:solidFill>
              <a:srgbClr val="BFBFBF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" name="Straight Connector 323">
            <a:extLst>
              <a:ext uri="{FF2B5EF4-FFF2-40B4-BE49-F238E27FC236}">
                <a16:creationId xmlns:a16="http://schemas.microsoft.com/office/drawing/2014/main" id="{319851D7-E45F-4F1D-A6F5-8382F8126404}"/>
              </a:ext>
            </a:extLst>
          </p:cNvPr>
          <p:cNvSpPr/>
          <p:nvPr/>
        </p:nvSpPr>
        <p:spPr>
          <a:xfrm flipH="1" flipV="1">
            <a:off x="7522963" y="1271235"/>
            <a:ext cx="169751" cy="1228608"/>
          </a:xfrm>
          <a:prstGeom prst="line">
            <a:avLst/>
          </a:prstGeom>
          <a:solidFill>
            <a:srgbClr val="FFFFFF"/>
          </a:solidFill>
          <a:ln w="12700">
            <a:solidFill>
              <a:srgbClr val="BFBFBF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" name="Straight Connector 324">
            <a:extLst>
              <a:ext uri="{FF2B5EF4-FFF2-40B4-BE49-F238E27FC236}">
                <a16:creationId xmlns:a16="http://schemas.microsoft.com/office/drawing/2014/main" id="{3AB8CA2D-612A-46CC-B47D-8676E1E5EF92}"/>
              </a:ext>
            </a:extLst>
          </p:cNvPr>
          <p:cNvSpPr/>
          <p:nvPr/>
        </p:nvSpPr>
        <p:spPr>
          <a:xfrm flipH="1" flipV="1">
            <a:off x="7222276" y="363024"/>
            <a:ext cx="302146" cy="928313"/>
          </a:xfrm>
          <a:prstGeom prst="line">
            <a:avLst/>
          </a:prstGeom>
          <a:solidFill>
            <a:srgbClr val="FFFFFF"/>
          </a:solidFill>
          <a:ln w="12700">
            <a:solidFill>
              <a:srgbClr val="BFBFBF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" name="Straight Connector 325">
            <a:extLst>
              <a:ext uri="{FF2B5EF4-FFF2-40B4-BE49-F238E27FC236}">
                <a16:creationId xmlns:a16="http://schemas.microsoft.com/office/drawing/2014/main" id="{01E43B51-55AC-460F-A1EA-A20D3AB928BA}"/>
              </a:ext>
            </a:extLst>
          </p:cNvPr>
          <p:cNvSpPr/>
          <p:nvPr/>
        </p:nvSpPr>
        <p:spPr>
          <a:xfrm flipH="1" flipV="1">
            <a:off x="9715645" y="3663343"/>
            <a:ext cx="1929008" cy="109613"/>
          </a:xfrm>
          <a:prstGeom prst="line">
            <a:avLst/>
          </a:prstGeom>
          <a:solidFill>
            <a:srgbClr val="FFFFFF"/>
          </a:solidFill>
          <a:ln w="12700">
            <a:solidFill>
              <a:srgbClr val="BFBFBF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" name="Straight Connector 326">
            <a:extLst>
              <a:ext uri="{FF2B5EF4-FFF2-40B4-BE49-F238E27FC236}">
                <a16:creationId xmlns:a16="http://schemas.microsoft.com/office/drawing/2014/main" id="{8DEBC3A7-1E02-4DD2-BBC1-B7343046312C}"/>
              </a:ext>
            </a:extLst>
          </p:cNvPr>
          <p:cNvSpPr/>
          <p:nvPr/>
        </p:nvSpPr>
        <p:spPr>
          <a:xfrm flipH="1" flipV="1">
            <a:off x="11644651" y="3772955"/>
            <a:ext cx="874005" cy="1171081"/>
          </a:xfrm>
          <a:prstGeom prst="line">
            <a:avLst/>
          </a:prstGeom>
          <a:solidFill>
            <a:srgbClr val="FFFFFF"/>
          </a:solidFill>
          <a:ln w="12700">
            <a:solidFill>
              <a:srgbClr val="BFBFBF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" name="Straight Connector 327">
            <a:extLst>
              <a:ext uri="{FF2B5EF4-FFF2-40B4-BE49-F238E27FC236}">
                <a16:creationId xmlns:a16="http://schemas.microsoft.com/office/drawing/2014/main" id="{AB5EA1BC-3AC6-404C-AAC9-0164D98EE9DF}"/>
              </a:ext>
            </a:extLst>
          </p:cNvPr>
          <p:cNvSpPr/>
          <p:nvPr/>
        </p:nvSpPr>
        <p:spPr>
          <a:xfrm flipH="1" flipV="1">
            <a:off x="11465474" y="2584772"/>
            <a:ext cx="179178" cy="1188185"/>
          </a:xfrm>
          <a:prstGeom prst="line">
            <a:avLst/>
          </a:prstGeom>
          <a:solidFill>
            <a:srgbClr val="FFFFFF"/>
          </a:solidFill>
          <a:ln w="12700">
            <a:solidFill>
              <a:srgbClr val="BFBFBF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" name="Straight Connector 328">
            <a:extLst>
              <a:ext uri="{FF2B5EF4-FFF2-40B4-BE49-F238E27FC236}">
                <a16:creationId xmlns:a16="http://schemas.microsoft.com/office/drawing/2014/main" id="{039DE37F-DA26-4392-A164-5B2C4DF51F7A}"/>
              </a:ext>
            </a:extLst>
          </p:cNvPr>
          <p:cNvSpPr/>
          <p:nvPr/>
        </p:nvSpPr>
        <p:spPr>
          <a:xfrm flipV="1">
            <a:off x="10260842" y="3772956"/>
            <a:ext cx="1383809" cy="1638525"/>
          </a:xfrm>
          <a:prstGeom prst="line">
            <a:avLst/>
          </a:prstGeom>
          <a:solidFill>
            <a:srgbClr val="FFFFFF"/>
          </a:solidFill>
          <a:ln w="12700">
            <a:solidFill>
              <a:srgbClr val="BFBFBF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" name="Straight Connector 329">
            <a:extLst>
              <a:ext uri="{FF2B5EF4-FFF2-40B4-BE49-F238E27FC236}">
                <a16:creationId xmlns:a16="http://schemas.microsoft.com/office/drawing/2014/main" id="{055E8B32-E5FB-413B-BC5C-D5B7545CCB9D}"/>
              </a:ext>
            </a:extLst>
          </p:cNvPr>
          <p:cNvSpPr/>
          <p:nvPr/>
        </p:nvSpPr>
        <p:spPr>
          <a:xfrm flipH="1" flipV="1">
            <a:off x="12532404" y="4963523"/>
            <a:ext cx="381284" cy="491293"/>
          </a:xfrm>
          <a:prstGeom prst="line">
            <a:avLst/>
          </a:prstGeom>
          <a:solidFill>
            <a:srgbClr val="FFFFFF"/>
          </a:solidFill>
          <a:ln w="12700">
            <a:solidFill>
              <a:srgbClr val="BFBFBF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Straight Connector 330">
            <a:extLst>
              <a:ext uri="{FF2B5EF4-FFF2-40B4-BE49-F238E27FC236}">
                <a16:creationId xmlns:a16="http://schemas.microsoft.com/office/drawing/2014/main" id="{0BE907C6-0317-46C7-8EBE-832AE1AF3BEE}"/>
              </a:ext>
            </a:extLst>
          </p:cNvPr>
          <p:cNvSpPr/>
          <p:nvPr/>
        </p:nvSpPr>
        <p:spPr>
          <a:xfrm flipH="1" flipV="1">
            <a:off x="10260843" y="5411479"/>
            <a:ext cx="2651258" cy="43336"/>
          </a:xfrm>
          <a:prstGeom prst="line">
            <a:avLst/>
          </a:prstGeom>
          <a:solidFill>
            <a:srgbClr val="FFFFFF"/>
          </a:solidFill>
          <a:ln w="12700">
            <a:solidFill>
              <a:srgbClr val="BFBFBF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" name="Straight Connector 331">
            <a:extLst>
              <a:ext uri="{FF2B5EF4-FFF2-40B4-BE49-F238E27FC236}">
                <a16:creationId xmlns:a16="http://schemas.microsoft.com/office/drawing/2014/main" id="{8AFC438D-0C40-4323-B654-897C58861B7E}"/>
              </a:ext>
            </a:extLst>
          </p:cNvPr>
          <p:cNvSpPr/>
          <p:nvPr/>
        </p:nvSpPr>
        <p:spPr>
          <a:xfrm flipH="1">
            <a:off x="10260842" y="4944035"/>
            <a:ext cx="2257813" cy="467446"/>
          </a:xfrm>
          <a:prstGeom prst="line">
            <a:avLst/>
          </a:prstGeom>
          <a:solidFill>
            <a:srgbClr val="FFFFFF"/>
          </a:solidFill>
          <a:ln w="12700">
            <a:solidFill>
              <a:srgbClr val="BFBFBF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" name="Straight Connector 332">
            <a:extLst>
              <a:ext uri="{FF2B5EF4-FFF2-40B4-BE49-F238E27FC236}">
                <a16:creationId xmlns:a16="http://schemas.microsoft.com/office/drawing/2014/main" id="{7B134A84-381A-493B-9D21-741479CC244B}"/>
              </a:ext>
            </a:extLst>
          </p:cNvPr>
          <p:cNvSpPr/>
          <p:nvPr/>
        </p:nvSpPr>
        <p:spPr>
          <a:xfrm flipV="1">
            <a:off x="9715644" y="2584772"/>
            <a:ext cx="1749832" cy="1078573"/>
          </a:xfrm>
          <a:prstGeom prst="line">
            <a:avLst/>
          </a:prstGeom>
          <a:solidFill>
            <a:srgbClr val="FFFFFF"/>
          </a:solidFill>
          <a:ln w="12700">
            <a:solidFill>
              <a:srgbClr val="BFBFBF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" name="Straight Connector 333">
            <a:extLst>
              <a:ext uri="{FF2B5EF4-FFF2-40B4-BE49-F238E27FC236}">
                <a16:creationId xmlns:a16="http://schemas.microsoft.com/office/drawing/2014/main" id="{65948B2C-0E98-4D03-ABEC-85A771C71CEF}"/>
              </a:ext>
            </a:extLst>
          </p:cNvPr>
          <p:cNvSpPr/>
          <p:nvPr/>
        </p:nvSpPr>
        <p:spPr>
          <a:xfrm flipH="1" flipV="1">
            <a:off x="12851711" y="4035162"/>
            <a:ext cx="61977" cy="1419653"/>
          </a:xfrm>
          <a:prstGeom prst="line">
            <a:avLst/>
          </a:prstGeom>
          <a:solidFill>
            <a:srgbClr val="FFFFFF"/>
          </a:solidFill>
          <a:ln w="12700">
            <a:solidFill>
              <a:srgbClr val="BFBFBF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" name="Straight Connector 334">
            <a:extLst>
              <a:ext uri="{FF2B5EF4-FFF2-40B4-BE49-F238E27FC236}">
                <a16:creationId xmlns:a16="http://schemas.microsoft.com/office/drawing/2014/main" id="{CA5D90FB-B762-4B5F-B79E-167B00806ABC}"/>
              </a:ext>
            </a:extLst>
          </p:cNvPr>
          <p:cNvSpPr/>
          <p:nvPr/>
        </p:nvSpPr>
        <p:spPr>
          <a:xfrm flipH="1" flipV="1">
            <a:off x="9715643" y="3663343"/>
            <a:ext cx="545200" cy="1748137"/>
          </a:xfrm>
          <a:prstGeom prst="line">
            <a:avLst/>
          </a:prstGeom>
          <a:solidFill>
            <a:srgbClr val="FFFFFF"/>
          </a:solidFill>
          <a:ln w="12700">
            <a:solidFill>
              <a:srgbClr val="BFBFBF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" name="Straight Connector 335">
            <a:extLst>
              <a:ext uri="{FF2B5EF4-FFF2-40B4-BE49-F238E27FC236}">
                <a16:creationId xmlns:a16="http://schemas.microsoft.com/office/drawing/2014/main" id="{18EC5C15-F367-49C4-ABB9-C0051DA638A0}"/>
              </a:ext>
            </a:extLst>
          </p:cNvPr>
          <p:cNvSpPr/>
          <p:nvPr/>
        </p:nvSpPr>
        <p:spPr>
          <a:xfrm flipH="1" flipV="1">
            <a:off x="5722097" y="2400256"/>
            <a:ext cx="1978042" cy="98091"/>
          </a:xfrm>
          <a:prstGeom prst="line">
            <a:avLst/>
          </a:prstGeom>
          <a:solidFill>
            <a:srgbClr val="FFFFFF"/>
          </a:solidFill>
          <a:ln w="12700">
            <a:solidFill>
              <a:srgbClr val="BFBFBF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" name="Straight Connector 336">
            <a:extLst>
              <a:ext uri="{FF2B5EF4-FFF2-40B4-BE49-F238E27FC236}">
                <a16:creationId xmlns:a16="http://schemas.microsoft.com/office/drawing/2014/main" id="{17000036-8301-4E02-9FBD-AEF0E4ABAD6A}"/>
              </a:ext>
            </a:extLst>
          </p:cNvPr>
          <p:cNvSpPr/>
          <p:nvPr/>
        </p:nvSpPr>
        <p:spPr>
          <a:xfrm flipH="1" flipV="1">
            <a:off x="7696602" y="2499059"/>
            <a:ext cx="864879" cy="1194853"/>
          </a:xfrm>
          <a:prstGeom prst="line">
            <a:avLst/>
          </a:prstGeom>
          <a:solidFill>
            <a:srgbClr val="FFFFFF"/>
          </a:solidFill>
          <a:ln w="12700">
            <a:solidFill>
              <a:srgbClr val="BFBFBF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" name="Straight Connector 337">
            <a:extLst>
              <a:ext uri="{FF2B5EF4-FFF2-40B4-BE49-F238E27FC236}">
                <a16:creationId xmlns:a16="http://schemas.microsoft.com/office/drawing/2014/main" id="{3E85EE85-3C8A-4405-B70C-1EA93A812A72}"/>
              </a:ext>
            </a:extLst>
          </p:cNvPr>
          <p:cNvSpPr/>
          <p:nvPr/>
        </p:nvSpPr>
        <p:spPr>
          <a:xfrm flipH="1" flipV="1">
            <a:off x="7690492" y="2500289"/>
            <a:ext cx="1202361" cy="262835"/>
          </a:xfrm>
          <a:prstGeom prst="line">
            <a:avLst/>
          </a:prstGeom>
          <a:solidFill>
            <a:srgbClr val="FFFFFF"/>
          </a:solidFill>
          <a:ln w="12700">
            <a:solidFill>
              <a:srgbClr val="BFBFBF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" name="Straight Connector 338">
            <a:extLst>
              <a:ext uri="{FF2B5EF4-FFF2-40B4-BE49-F238E27FC236}">
                <a16:creationId xmlns:a16="http://schemas.microsoft.com/office/drawing/2014/main" id="{30DC835B-1F09-46D8-A78F-CA2CAE25056F}"/>
              </a:ext>
            </a:extLst>
          </p:cNvPr>
          <p:cNvSpPr/>
          <p:nvPr/>
        </p:nvSpPr>
        <p:spPr>
          <a:xfrm flipV="1">
            <a:off x="6346280" y="2508855"/>
            <a:ext cx="1338384" cy="1584883"/>
          </a:xfrm>
          <a:prstGeom prst="line">
            <a:avLst/>
          </a:prstGeom>
          <a:solidFill>
            <a:srgbClr val="FFFFFF"/>
          </a:solidFill>
          <a:ln w="12700">
            <a:solidFill>
              <a:srgbClr val="BFBFBF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" name="Straight Connector 339">
            <a:extLst>
              <a:ext uri="{FF2B5EF4-FFF2-40B4-BE49-F238E27FC236}">
                <a16:creationId xmlns:a16="http://schemas.microsoft.com/office/drawing/2014/main" id="{5EF03292-4A4E-4CEA-9233-DEBEC056EB1B}"/>
              </a:ext>
            </a:extLst>
          </p:cNvPr>
          <p:cNvSpPr/>
          <p:nvPr/>
        </p:nvSpPr>
        <p:spPr>
          <a:xfrm flipH="1">
            <a:off x="8561480" y="3663343"/>
            <a:ext cx="1154165" cy="30569"/>
          </a:xfrm>
          <a:prstGeom prst="line">
            <a:avLst/>
          </a:prstGeom>
          <a:solidFill>
            <a:srgbClr val="FFFFFF"/>
          </a:solidFill>
          <a:ln w="12700">
            <a:solidFill>
              <a:srgbClr val="BFBFBF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" name="Straight Connector 340">
            <a:extLst>
              <a:ext uri="{FF2B5EF4-FFF2-40B4-BE49-F238E27FC236}">
                <a16:creationId xmlns:a16="http://schemas.microsoft.com/office/drawing/2014/main" id="{0E47781F-FF8C-4424-900B-EF56987F3356}"/>
              </a:ext>
            </a:extLst>
          </p:cNvPr>
          <p:cNvSpPr/>
          <p:nvPr/>
        </p:nvSpPr>
        <p:spPr>
          <a:xfrm flipH="1" flipV="1">
            <a:off x="8561480" y="3693911"/>
            <a:ext cx="1699363" cy="1717569"/>
          </a:xfrm>
          <a:prstGeom prst="line">
            <a:avLst/>
          </a:prstGeom>
          <a:solidFill>
            <a:srgbClr val="FFFFFF"/>
          </a:solidFill>
          <a:ln w="12700">
            <a:solidFill>
              <a:srgbClr val="BFBFBF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" name="Straight Connector 341">
            <a:extLst>
              <a:ext uri="{FF2B5EF4-FFF2-40B4-BE49-F238E27FC236}">
                <a16:creationId xmlns:a16="http://schemas.microsoft.com/office/drawing/2014/main" id="{E80A47FB-CF96-49F5-8461-60364C4A6784}"/>
              </a:ext>
            </a:extLst>
          </p:cNvPr>
          <p:cNvSpPr/>
          <p:nvPr/>
        </p:nvSpPr>
        <p:spPr>
          <a:xfrm flipH="1">
            <a:off x="4731824" y="4093850"/>
            <a:ext cx="1613894" cy="141581"/>
          </a:xfrm>
          <a:prstGeom prst="line">
            <a:avLst/>
          </a:prstGeom>
          <a:solidFill>
            <a:srgbClr val="FFFFFF"/>
          </a:solidFill>
          <a:ln w="12700">
            <a:solidFill>
              <a:srgbClr val="BFBFBF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" name="Straight Connector 342">
            <a:extLst>
              <a:ext uri="{FF2B5EF4-FFF2-40B4-BE49-F238E27FC236}">
                <a16:creationId xmlns:a16="http://schemas.microsoft.com/office/drawing/2014/main" id="{27CBE96E-4026-4B50-9981-B0FABCA951D9}"/>
              </a:ext>
            </a:extLst>
          </p:cNvPr>
          <p:cNvSpPr/>
          <p:nvPr/>
        </p:nvSpPr>
        <p:spPr>
          <a:xfrm flipH="1">
            <a:off x="4732297" y="2344209"/>
            <a:ext cx="1006817" cy="1891127"/>
          </a:xfrm>
          <a:prstGeom prst="line">
            <a:avLst/>
          </a:prstGeom>
          <a:solidFill>
            <a:srgbClr val="FFFFFF"/>
          </a:solidFill>
          <a:ln w="12700">
            <a:solidFill>
              <a:srgbClr val="BFBFBF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" name="Straight Connector 343">
            <a:extLst>
              <a:ext uri="{FF2B5EF4-FFF2-40B4-BE49-F238E27FC236}">
                <a16:creationId xmlns:a16="http://schemas.microsoft.com/office/drawing/2014/main" id="{001DDD7C-2B23-4ADD-97D9-745C3094EC9B}"/>
              </a:ext>
            </a:extLst>
          </p:cNvPr>
          <p:cNvSpPr/>
          <p:nvPr/>
        </p:nvSpPr>
        <p:spPr>
          <a:xfrm flipH="1" flipV="1">
            <a:off x="8723656" y="1935510"/>
            <a:ext cx="190193" cy="843398"/>
          </a:xfrm>
          <a:prstGeom prst="line">
            <a:avLst/>
          </a:prstGeom>
          <a:solidFill>
            <a:srgbClr val="FFFFFF"/>
          </a:solidFill>
          <a:ln w="12700">
            <a:solidFill>
              <a:srgbClr val="BFBFBF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" name="Straight Connector 344">
            <a:extLst>
              <a:ext uri="{FF2B5EF4-FFF2-40B4-BE49-F238E27FC236}">
                <a16:creationId xmlns:a16="http://schemas.microsoft.com/office/drawing/2014/main" id="{20A0C7EA-89FE-481F-A747-C3198C4F6DCE}"/>
              </a:ext>
            </a:extLst>
          </p:cNvPr>
          <p:cNvSpPr/>
          <p:nvPr/>
        </p:nvSpPr>
        <p:spPr>
          <a:xfrm flipH="1">
            <a:off x="6345191" y="3698660"/>
            <a:ext cx="2229424" cy="392577"/>
          </a:xfrm>
          <a:prstGeom prst="line">
            <a:avLst/>
          </a:prstGeom>
          <a:solidFill>
            <a:srgbClr val="FFFFFF"/>
          </a:solidFill>
          <a:ln w="12700">
            <a:solidFill>
              <a:srgbClr val="BFBFBF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" name="Straight Connector 345">
            <a:extLst>
              <a:ext uri="{FF2B5EF4-FFF2-40B4-BE49-F238E27FC236}">
                <a16:creationId xmlns:a16="http://schemas.microsoft.com/office/drawing/2014/main" id="{F6A003C0-1CCC-4345-90BF-30E188EE0BED}"/>
              </a:ext>
            </a:extLst>
          </p:cNvPr>
          <p:cNvSpPr/>
          <p:nvPr/>
        </p:nvSpPr>
        <p:spPr>
          <a:xfrm flipV="1">
            <a:off x="5721848" y="1295624"/>
            <a:ext cx="1803436" cy="1103399"/>
          </a:xfrm>
          <a:prstGeom prst="line">
            <a:avLst/>
          </a:prstGeom>
          <a:solidFill>
            <a:srgbClr val="FFFFFF"/>
          </a:solidFill>
          <a:ln w="12700">
            <a:solidFill>
              <a:srgbClr val="BFBFBF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" name="Straight Connector 346">
            <a:extLst>
              <a:ext uri="{FF2B5EF4-FFF2-40B4-BE49-F238E27FC236}">
                <a16:creationId xmlns:a16="http://schemas.microsoft.com/office/drawing/2014/main" id="{C227BF2F-735C-428D-B4FD-E01D22D61AF1}"/>
              </a:ext>
            </a:extLst>
          </p:cNvPr>
          <p:cNvSpPr/>
          <p:nvPr/>
        </p:nvSpPr>
        <p:spPr>
          <a:xfrm flipH="1" flipV="1">
            <a:off x="8900177" y="2761648"/>
            <a:ext cx="815469" cy="901696"/>
          </a:xfrm>
          <a:prstGeom prst="line">
            <a:avLst/>
          </a:prstGeom>
          <a:solidFill>
            <a:srgbClr val="FFFFFF"/>
          </a:solidFill>
          <a:ln w="12700">
            <a:solidFill>
              <a:srgbClr val="BFBFBF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6" name="Straight Connector 347">
            <a:extLst>
              <a:ext uri="{FF2B5EF4-FFF2-40B4-BE49-F238E27FC236}">
                <a16:creationId xmlns:a16="http://schemas.microsoft.com/office/drawing/2014/main" id="{23A16B94-0225-4AC5-A43E-54417C3350F7}"/>
              </a:ext>
            </a:extLst>
          </p:cNvPr>
          <p:cNvSpPr/>
          <p:nvPr/>
        </p:nvSpPr>
        <p:spPr>
          <a:xfrm flipH="1" flipV="1">
            <a:off x="5722096" y="2400256"/>
            <a:ext cx="623622" cy="1693596"/>
          </a:xfrm>
          <a:prstGeom prst="line">
            <a:avLst/>
          </a:prstGeom>
          <a:solidFill>
            <a:srgbClr val="FFFFFF"/>
          </a:solidFill>
          <a:ln w="12700">
            <a:solidFill>
              <a:srgbClr val="BFBFBF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7" name="Straight Connector 348">
            <a:extLst>
              <a:ext uri="{FF2B5EF4-FFF2-40B4-BE49-F238E27FC236}">
                <a16:creationId xmlns:a16="http://schemas.microsoft.com/office/drawing/2014/main" id="{8B49E6A8-01A8-4ADA-8B34-FA3B7898CF61}"/>
              </a:ext>
            </a:extLst>
          </p:cNvPr>
          <p:cNvSpPr/>
          <p:nvPr/>
        </p:nvSpPr>
        <p:spPr>
          <a:xfrm flipH="1">
            <a:off x="8723656" y="1280602"/>
            <a:ext cx="1903836" cy="654911"/>
          </a:xfrm>
          <a:prstGeom prst="line">
            <a:avLst/>
          </a:prstGeom>
          <a:solidFill>
            <a:srgbClr val="FFFFFF"/>
          </a:solidFill>
          <a:ln w="12700">
            <a:solidFill>
              <a:srgbClr val="BFBFBF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" name="Straight Connector 349">
            <a:extLst>
              <a:ext uri="{FF2B5EF4-FFF2-40B4-BE49-F238E27FC236}">
                <a16:creationId xmlns:a16="http://schemas.microsoft.com/office/drawing/2014/main" id="{992AD3C3-8AA8-41FA-A11E-B60D59D2D767}"/>
              </a:ext>
            </a:extLst>
          </p:cNvPr>
          <p:cNvSpPr/>
          <p:nvPr/>
        </p:nvSpPr>
        <p:spPr>
          <a:xfrm flipH="1">
            <a:off x="10592221" y="-68556"/>
            <a:ext cx="513953" cy="1356260"/>
          </a:xfrm>
          <a:prstGeom prst="line">
            <a:avLst/>
          </a:prstGeom>
          <a:solidFill>
            <a:srgbClr val="FFFFFF"/>
          </a:solidFill>
          <a:ln w="12700">
            <a:solidFill>
              <a:srgbClr val="BFBFBF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9" name="Straight Connector 350">
            <a:extLst>
              <a:ext uri="{FF2B5EF4-FFF2-40B4-BE49-F238E27FC236}">
                <a16:creationId xmlns:a16="http://schemas.microsoft.com/office/drawing/2014/main" id="{07429FD9-D0B5-4A4B-8CD7-8D1DF47D382B}"/>
              </a:ext>
            </a:extLst>
          </p:cNvPr>
          <p:cNvSpPr/>
          <p:nvPr/>
        </p:nvSpPr>
        <p:spPr>
          <a:xfrm flipH="1">
            <a:off x="10627493" y="724436"/>
            <a:ext cx="1043133" cy="556166"/>
          </a:xfrm>
          <a:prstGeom prst="line">
            <a:avLst/>
          </a:prstGeom>
          <a:solidFill>
            <a:srgbClr val="FFFFFF"/>
          </a:solidFill>
          <a:ln w="12700">
            <a:solidFill>
              <a:srgbClr val="BFBFBF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" name="Straight Connector 351">
            <a:extLst>
              <a:ext uri="{FF2B5EF4-FFF2-40B4-BE49-F238E27FC236}">
                <a16:creationId xmlns:a16="http://schemas.microsoft.com/office/drawing/2014/main" id="{9BBAE86C-C187-40A7-892C-418F3F728D22}"/>
              </a:ext>
            </a:extLst>
          </p:cNvPr>
          <p:cNvSpPr/>
          <p:nvPr/>
        </p:nvSpPr>
        <p:spPr>
          <a:xfrm>
            <a:off x="10592222" y="1287703"/>
            <a:ext cx="873254" cy="1297070"/>
          </a:xfrm>
          <a:prstGeom prst="line">
            <a:avLst/>
          </a:prstGeom>
          <a:solidFill>
            <a:srgbClr val="FFFFFF"/>
          </a:solidFill>
          <a:ln w="12700">
            <a:solidFill>
              <a:srgbClr val="BFBFBF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" name="Straight Connector 352">
            <a:extLst>
              <a:ext uri="{FF2B5EF4-FFF2-40B4-BE49-F238E27FC236}">
                <a16:creationId xmlns:a16="http://schemas.microsoft.com/office/drawing/2014/main" id="{2378CE3F-8A59-4AC6-A6FD-4FA0B115A4F5}"/>
              </a:ext>
            </a:extLst>
          </p:cNvPr>
          <p:cNvSpPr/>
          <p:nvPr/>
        </p:nvSpPr>
        <p:spPr>
          <a:xfrm>
            <a:off x="8858535" y="84402"/>
            <a:ext cx="1733687" cy="1203301"/>
          </a:xfrm>
          <a:prstGeom prst="line">
            <a:avLst/>
          </a:prstGeom>
          <a:solidFill>
            <a:srgbClr val="FFFFFF"/>
          </a:solidFill>
          <a:ln w="12700">
            <a:solidFill>
              <a:srgbClr val="BFBFBF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" name="Straight Connector 354">
            <a:extLst>
              <a:ext uri="{FF2B5EF4-FFF2-40B4-BE49-F238E27FC236}">
                <a16:creationId xmlns:a16="http://schemas.microsoft.com/office/drawing/2014/main" id="{F5AABE20-DE29-481F-BB16-9BEFB48AF585}"/>
              </a:ext>
            </a:extLst>
          </p:cNvPr>
          <p:cNvSpPr/>
          <p:nvPr/>
        </p:nvSpPr>
        <p:spPr>
          <a:xfrm flipH="1">
            <a:off x="7216602" y="87911"/>
            <a:ext cx="1624504" cy="283649"/>
          </a:xfrm>
          <a:prstGeom prst="line">
            <a:avLst/>
          </a:prstGeom>
          <a:solidFill>
            <a:srgbClr val="FFFFFF"/>
          </a:solidFill>
          <a:ln w="12700">
            <a:solidFill>
              <a:srgbClr val="BFBFBF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" name="Straight Connector 355">
            <a:extLst>
              <a:ext uri="{FF2B5EF4-FFF2-40B4-BE49-F238E27FC236}">
                <a16:creationId xmlns:a16="http://schemas.microsoft.com/office/drawing/2014/main" id="{457BA859-5A5E-4BC3-99BF-0AE5E803B9F4}"/>
              </a:ext>
            </a:extLst>
          </p:cNvPr>
          <p:cNvSpPr/>
          <p:nvPr/>
        </p:nvSpPr>
        <p:spPr>
          <a:xfrm flipH="1" flipV="1">
            <a:off x="7233756" y="368105"/>
            <a:ext cx="1489902" cy="1567406"/>
          </a:xfrm>
          <a:prstGeom prst="line">
            <a:avLst/>
          </a:prstGeom>
          <a:solidFill>
            <a:srgbClr val="FFFFFF"/>
          </a:solidFill>
          <a:ln w="12700">
            <a:solidFill>
              <a:srgbClr val="BFBFBF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" name="Straight Connector 356">
            <a:extLst>
              <a:ext uri="{FF2B5EF4-FFF2-40B4-BE49-F238E27FC236}">
                <a16:creationId xmlns:a16="http://schemas.microsoft.com/office/drawing/2014/main" id="{3F29ECE9-5784-4A7C-98BE-1E151754D149}"/>
              </a:ext>
            </a:extLst>
          </p:cNvPr>
          <p:cNvSpPr/>
          <p:nvPr/>
        </p:nvSpPr>
        <p:spPr>
          <a:xfrm>
            <a:off x="11684431" y="704344"/>
            <a:ext cx="1169565" cy="3350052"/>
          </a:xfrm>
          <a:prstGeom prst="line">
            <a:avLst/>
          </a:prstGeom>
          <a:solidFill>
            <a:srgbClr val="FFFFFF"/>
          </a:solidFill>
          <a:ln w="12700">
            <a:solidFill>
              <a:srgbClr val="BFBFBF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" name="Straight Connector 357">
            <a:extLst>
              <a:ext uri="{FF2B5EF4-FFF2-40B4-BE49-F238E27FC236}">
                <a16:creationId xmlns:a16="http://schemas.microsoft.com/office/drawing/2014/main" id="{4F6E8B46-3AB5-4E7C-821D-7E339260DDE8}"/>
              </a:ext>
            </a:extLst>
          </p:cNvPr>
          <p:cNvSpPr/>
          <p:nvPr/>
        </p:nvSpPr>
        <p:spPr>
          <a:xfrm flipH="1">
            <a:off x="8858443" y="-70376"/>
            <a:ext cx="2256776" cy="154312"/>
          </a:xfrm>
          <a:prstGeom prst="line">
            <a:avLst/>
          </a:prstGeom>
          <a:solidFill>
            <a:srgbClr val="FFFFFF"/>
          </a:solidFill>
          <a:ln w="12700">
            <a:solidFill>
              <a:srgbClr val="BFBFBF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7" name="Straight Connector 358">
            <a:extLst>
              <a:ext uri="{FF2B5EF4-FFF2-40B4-BE49-F238E27FC236}">
                <a16:creationId xmlns:a16="http://schemas.microsoft.com/office/drawing/2014/main" id="{FF4C1C6E-3793-4382-AC35-CDF4C493A102}"/>
              </a:ext>
            </a:extLst>
          </p:cNvPr>
          <p:cNvSpPr/>
          <p:nvPr/>
        </p:nvSpPr>
        <p:spPr>
          <a:xfrm>
            <a:off x="8723656" y="1935511"/>
            <a:ext cx="2741820" cy="649261"/>
          </a:xfrm>
          <a:prstGeom prst="line">
            <a:avLst/>
          </a:prstGeom>
          <a:solidFill>
            <a:srgbClr val="FFFFFF"/>
          </a:solidFill>
          <a:ln w="12700">
            <a:solidFill>
              <a:srgbClr val="BFBFBF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9" name="Straight Connector 360">
            <a:extLst>
              <a:ext uri="{FF2B5EF4-FFF2-40B4-BE49-F238E27FC236}">
                <a16:creationId xmlns:a16="http://schemas.microsoft.com/office/drawing/2014/main" id="{AD03044F-3200-4411-A2C7-0575A42D1182}"/>
              </a:ext>
            </a:extLst>
          </p:cNvPr>
          <p:cNvSpPr/>
          <p:nvPr/>
        </p:nvSpPr>
        <p:spPr>
          <a:xfrm flipH="1">
            <a:off x="8723657" y="84402"/>
            <a:ext cx="134881" cy="1851109"/>
          </a:xfrm>
          <a:prstGeom prst="line">
            <a:avLst/>
          </a:prstGeom>
          <a:solidFill>
            <a:srgbClr val="FFFFFF"/>
          </a:solidFill>
          <a:ln w="12700">
            <a:solidFill>
              <a:srgbClr val="BFBFBF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0" name="Straight Connector 361">
            <a:extLst>
              <a:ext uri="{FF2B5EF4-FFF2-40B4-BE49-F238E27FC236}">
                <a16:creationId xmlns:a16="http://schemas.microsoft.com/office/drawing/2014/main" id="{D331E83F-F12A-4ED5-91D2-A1CDE24E1D7A}"/>
              </a:ext>
            </a:extLst>
          </p:cNvPr>
          <p:cNvSpPr/>
          <p:nvPr/>
        </p:nvSpPr>
        <p:spPr>
          <a:xfrm flipV="1">
            <a:off x="5765681" y="371558"/>
            <a:ext cx="1450920" cy="1949611"/>
          </a:xfrm>
          <a:prstGeom prst="line">
            <a:avLst/>
          </a:prstGeom>
          <a:solidFill>
            <a:srgbClr val="FFFFFF"/>
          </a:solidFill>
          <a:ln w="12700">
            <a:solidFill>
              <a:srgbClr val="BFBFBF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3" name="Oval 367">
            <a:extLst>
              <a:ext uri="{FF2B5EF4-FFF2-40B4-BE49-F238E27FC236}">
                <a16:creationId xmlns:a16="http://schemas.microsoft.com/office/drawing/2014/main" id="{CCFEAA56-FC63-4999-9ED7-F64A63D98E5B}"/>
              </a:ext>
            </a:extLst>
          </p:cNvPr>
          <p:cNvSpPr>
            <a:spLocks noChangeAspect="1"/>
          </p:cNvSpPr>
          <p:nvPr/>
        </p:nvSpPr>
        <p:spPr>
          <a:xfrm>
            <a:off x="10326695" y="1013603"/>
            <a:ext cx="640647" cy="640080"/>
          </a:xfrm>
          <a:prstGeom prst="ellipse">
            <a:avLst/>
          </a:prstGeom>
          <a:solidFill>
            <a:srgbClr val="085A48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400"/>
            </a:pPr>
            <a:endParaRPr/>
          </a:p>
        </p:txBody>
      </p:sp>
      <p:sp>
        <p:nvSpPr>
          <p:cNvPr id="54" name="Oval 541">
            <a:extLst>
              <a:ext uri="{FF2B5EF4-FFF2-40B4-BE49-F238E27FC236}">
                <a16:creationId xmlns:a16="http://schemas.microsoft.com/office/drawing/2014/main" id="{13E48D89-C42D-475C-9FA4-6C32442F8911}"/>
              </a:ext>
            </a:extLst>
          </p:cNvPr>
          <p:cNvSpPr>
            <a:spLocks noChangeAspect="1"/>
          </p:cNvSpPr>
          <p:nvPr/>
        </p:nvSpPr>
        <p:spPr>
          <a:xfrm>
            <a:off x="8694922" y="2516499"/>
            <a:ext cx="640647" cy="640080"/>
          </a:xfrm>
          <a:prstGeom prst="ellipse">
            <a:avLst/>
          </a:prstGeom>
          <a:solidFill>
            <a:srgbClr val="6A0D2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400"/>
            </a:pPr>
            <a:endParaRPr/>
          </a:p>
        </p:txBody>
      </p:sp>
      <p:sp>
        <p:nvSpPr>
          <p:cNvPr id="55" name="Oval 598">
            <a:extLst>
              <a:ext uri="{FF2B5EF4-FFF2-40B4-BE49-F238E27FC236}">
                <a16:creationId xmlns:a16="http://schemas.microsoft.com/office/drawing/2014/main" id="{F50E6DE2-BFD5-4533-81B1-FB065C182D6E}"/>
              </a:ext>
            </a:extLst>
          </p:cNvPr>
          <p:cNvSpPr>
            <a:spLocks noChangeAspect="1"/>
          </p:cNvSpPr>
          <p:nvPr/>
        </p:nvSpPr>
        <p:spPr>
          <a:xfrm>
            <a:off x="9468408" y="3433418"/>
            <a:ext cx="640647" cy="6400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400"/>
            </a:pPr>
            <a:endParaRPr/>
          </a:p>
        </p:txBody>
      </p:sp>
      <p:sp>
        <p:nvSpPr>
          <p:cNvPr id="56" name="Oval 746">
            <a:extLst>
              <a:ext uri="{FF2B5EF4-FFF2-40B4-BE49-F238E27FC236}">
                <a16:creationId xmlns:a16="http://schemas.microsoft.com/office/drawing/2014/main" id="{9C4CB1CF-BC07-4C1D-A4DA-4A9320D9770E}"/>
              </a:ext>
            </a:extLst>
          </p:cNvPr>
          <p:cNvSpPr>
            <a:spLocks noChangeAspect="1"/>
          </p:cNvSpPr>
          <p:nvPr/>
        </p:nvSpPr>
        <p:spPr>
          <a:xfrm>
            <a:off x="6160028" y="3847163"/>
            <a:ext cx="640647" cy="640080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400"/>
            </a:pPr>
            <a:endParaRPr/>
          </a:p>
        </p:txBody>
      </p:sp>
      <p:sp>
        <p:nvSpPr>
          <p:cNvPr id="57" name="Oval 5">
            <a:extLst>
              <a:ext uri="{FF2B5EF4-FFF2-40B4-BE49-F238E27FC236}">
                <a16:creationId xmlns:a16="http://schemas.microsoft.com/office/drawing/2014/main" id="{934BCD97-4F94-4A0A-9B4C-7F022D5FDD0A}"/>
              </a:ext>
            </a:extLst>
          </p:cNvPr>
          <p:cNvSpPr>
            <a:spLocks noChangeAspect="1"/>
          </p:cNvSpPr>
          <p:nvPr/>
        </p:nvSpPr>
        <p:spPr>
          <a:xfrm>
            <a:off x="4572029" y="3915296"/>
            <a:ext cx="640079" cy="64008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400"/>
            </a:pPr>
            <a:endParaRPr/>
          </a:p>
        </p:txBody>
      </p:sp>
      <p:sp>
        <p:nvSpPr>
          <p:cNvPr id="58" name="Oval 125">
            <a:extLst>
              <a:ext uri="{FF2B5EF4-FFF2-40B4-BE49-F238E27FC236}">
                <a16:creationId xmlns:a16="http://schemas.microsoft.com/office/drawing/2014/main" id="{59E1785D-1D8E-4ABD-A7D0-0B935211475E}"/>
              </a:ext>
            </a:extLst>
          </p:cNvPr>
          <p:cNvSpPr>
            <a:spLocks noChangeAspect="1"/>
          </p:cNvSpPr>
          <p:nvPr/>
        </p:nvSpPr>
        <p:spPr>
          <a:xfrm>
            <a:off x="7431499" y="2286929"/>
            <a:ext cx="640081" cy="640080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400"/>
            </a:pPr>
            <a:endParaRPr/>
          </a:p>
        </p:txBody>
      </p:sp>
      <p:sp>
        <p:nvSpPr>
          <p:cNvPr id="59" name="Oval 344">
            <a:extLst>
              <a:ext uri="{FF2B5EF4-FFF2-40B4-BE49-F238E27FC236}">
                <a16:creationId xmlns:a16="http://schemas.microsoft.com/office/drawing/2014/main" id="{121B2170-E5AA-42CF-9889-65291E61967A}"/>
              </a:ext>
            </a:extLst>
          </p:cNvPr>
          <p:cNvSpPr>
            <a:spLocks noChangeAspect="1"/>
          </p:cNvSpPr>
          <p:nvPr/>
        </p:nvSpPr>
        <p:spPr>
          <a:xfrm>
            <a:off x="7188396" y="1002657"/>
            <a:ext cx="640081" cy="640080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400"/>
            </a:pPr>
            <a:endParaRPr/>
          </a:p>
        </p:txBody>
      </p:sp>
      <p:sp>
        <p:nvSpPr>
          <p:cNvPr id="60" name="Oval 405">
            <a:extLst>
              <a:ext uri="{FF2B5EF4-FFF2-40B4-BE49-F238E27FC236}">
                <a16:creationId xmlns:a16="http://schemas.microsoft.com/office/drawing/2014/main" id="{1B9A20AC-674D-41A2-B647-8E982CE95C7F}"/>
              </a:ext>
            </a:extLst>
          </p:cNvPr>
          <p:cNvSpPr>
            <a:spLocks noChangeAspect="1"/>
          </p:cNvSpPr>
          <p:nvPr/>
        </p:nvSpPr>
        <p:spPr>
          <a:xfrm>
            <a:off x="8453192" y="1579233"/>
            <a:ext cx="640647" cy="640080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400"/>
            </a:pPr>
            <a:endParaRPr/>
          </a:p>
        </p:txBody>
      </p:sp>
      <p:sp>
        <p:nvSpPr>
          <p:cNvPr id="61" name="Oval 509">
            <a:extLst>
              <a:ext uri="{FF2B5EF4-FFF2-40B4-BE49-F238E27FC236}">
                <a16:creationId xmlns:a16="http://schemas.microsoft.com/office/drawing/2014/main" id="{302ED2AA-CC2E-40FB-8B46-DDDD06FC831F}"/>
              </a:ext>
            </a:extLst>
          </p:cNvPr>
          <p:cNvSpPr>
            <a:spLocks noChangeAspect="1"/>
          </p:cNvSpPr>
          <p:nvPr/>
        </p:nvSpPr>
        <p:spPr>
          <a:xfrm>
            <a:off x="11271476" y="2390145"/>
            <a:ext cx="640647" cy="640080"/>
          </a:xfrm>
          <a:prstGeom prst="ellipse">
            <a:avLst/>
          </a:prstGeom>
          <a:solidFill>
            <a:srgbClr val="0D425B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400"/>
            </a:pPr>
            <a:endParaRPr/>
          </a:p>
        </p:txBody>
      </p:sp>
      <p:sp>
        <p:nvSpPr>
          <p:cNvPr id="62" name="Oval 5">
            <a:extLst>
              <a:ext uri="{FF2B5EF4-FFF2-40B4-BE49-F238E27FC236}">
                <a16:creationId xmlns:a16="http://schemas.microsoft.com/office/drawing/2014/main" id="{D23ED08C-4B89-43BB-AF0C-2835F9F46445}"/>
              </a:ext>
            </a:extLst>
          </p:cNvPr>
          <p:cNvSpPr>
            <a:spLocks noChangeAspect="1"/>
          </p:cNvSpPr>
          <p:nvPr/>
        </p:nvSpPr>
        <p:spPr>
          <a:xfrm>
            <a:off x="5422543" y="2145061"/>
            <a:ext cx="640080" cy="640080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400"/>
            </a:pPr>
            <a:endParaRPr/>
          </a:p>
        </p:txBody>
      </p:sp>
      <p:sp>
        <p:nvSpPr>
          <p:cNvPr id="63" name="Oval 119">
            <a:extLst>
              <a:ext uri="{FF2B5EF4-FFF2-40B4-BE49-F238E27FC236}">
                <a16:creationId xmlns:a16="http://schemas.microsoft.com/office/drawing/2014/main" id="{70BBE02C-331E-4F32-9052-7EDEDAD2FDD5}"/>
              </a:ext>
            </a:extLst>
          </p:cNvPr>
          <p:cNvSpPr>
            <a:spLocks noChangeAspect="1"/>
          </p:cNvSpPr>
          <p:nvPr/>
        </p:nvSpPr>
        <p:spPr>
          <a:xfrm>
            <a:off x="8348817" y="3484251"/>
            <a:ext cx="640647" cy="640080"/>
          </a:xfrm>
          <a:prstGeom prst="ellipse">
            <a:avLst/>
          </a:prstGeom>
          <a:solidFill>
            <a:srgbClr val="980113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400"/>
            </a:pPr>
            <a:endParaRPr/>
          </a:p>
        </p:txBody>
      </p:sp>
      <p:sp>
        <p:nvSpPr>
          <p:cNvPr id="64" name="Oval 553">
            <a:extLst>
              <a:ext uri="{FF2B5EF4-FFF2-40B4-BE49-F238E27FC236}">
                <a16:creationId xmlns:a16="http://schemas.microsoft.com/office/drawing/2014/main" id="{7F9FB941-0B57-4438-8F01-9BC98F4EC982}"/>
              </a:ext>
            </a:extLst>
          </p:cNvPr>
          <p:cNvSpPr>
            <a:spLocks noChangeAspect="1"/>
          </p:cNvSpPr>
          <p:nvPr/>
        </p:nvSpPr>
        <p:spPr>
          <a:xfrm>
            <a:off x="10076995" y="5115685"/>
            <a:ext cx="640081" cy="64008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400"/>
            </a:pPr>
            <a:endParaRPr/>
          </a:p>
        </p:txBody>
      </p:sp>
      <p:sp>
        <p:nvSpPr>
          <p:cNvPr id="65" name="Oval 509">
            <a:extLst>
              <a:ext uri="{FF2B5EF4-FFF2-40B4-BE49-F238E27FC236}">
                <a16:creationId xmlns:a16="http://schemas.microsoft.com/office/drawing/2014/main" id="{988AB04C-1853-4389-A020-B354F80419EF}"/>
              </a:ext>
            </a:extLst>
          </p:cNvPr>
          <p:cNvSpPr/>
          <p:nvPr/>
        </p:nvSpPr>
        <p:spPr>
          <a:xfrm>
            <a:off x="11303525" y="3539095"/>
            <a:ext cx="640080" cy="640080"/>
          </a:xfrm>
          <a:prstGeom prst="ellipse">
            <a:avLst/>
          </a:prstGeom>
          <a:solidFill>
            <a:srgbClr val="B67306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400"/>
            </a:pPr>
            <a:endParaRPr/>
          </a:p>
        </p:txBody>
      </p:sp>
      <p:sp>
        <p:nvSpPr>
          <p:cNvPr id="66" name="Slide Number Placeholder 77">
            <a:extLst>
              <a:ext uri="{FF2B5EF4-FFF2-40B4-BE49-F238E27FC236}">
                <a16:creationId xmlns:a16="http://schemas.microsoft.com/office/drawing/2014/main" id="{08D54B4A-CA63-4A3C-9E62-FC42532D01A1}"/>
              </a:ext>
            </a:extLst>
          </p:cNvPr>
          <p:cNvSpPr txBox="1">
            <a:spLocks/>
          </p:cNvSpPr>
          <p:nvPr/>
        </p:nvSpPr>
        <p:spPr>
          <a:xfrm>
            <a:off x="9428723" y="6647179"/>
            <a:ext cx="2743200" cy="231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7" name="Freeform 745">
            <a:extLst>
              <a:ext uri="{FF2B5EF4-FFF2-40B4-BE49-F238E27FC236}">
                <a16:creationId xmlns:a16="http://schemas.microsoft.com/office/drawing/2014/main" id="{866201CF-9F62-4D43-8181-36771B3459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53444" y="3991742"/>
            <a:ext cx="454804" cy="457200"/>
          </a:xfrm>
          <a:custGeom>
            <a:avLst/>
            <a:gdLst>
              <a:gd name="T0" fmla="*/ 115042 w 301266"/>
              <a:gd name="T1" fmla="*/ 262062 h 302853"/>
              <a:gd name="T2" fmla="*/ 136253 w 301266"/>
              <a:gd name="T3" fmla="*/ 262062 h 302853"/>
              <a:gd name="T4" fmla="*/ 182989 w 301266"/>
              <a:gd name="T5" fmla="*/ 162435 h 302853"/>
              <a:gd name="T6" fmla="*/ 210311 w 301266"/>
              <a:gd name="T7" fmla="*/ 183732 h 302853"/>
              <a:gd name="T8" fmla="*/ 182989 w 301266"/>
              <a:gd name="T9" fmla="*/ 162435 h 302853"/>
              <a:gd name="T10" fmla="*/ 156984 w 301266"/>
              <a:gd name="T11" fmla="*/ 90596 h 302853"/>
              <a:gd name="T12" fmla="*/ 147814 w 301266"/>
              <a:gd name="T13" fmla="*/ 90596 h 302853"/>
              <a:gd name="T14" fmla="*/ 104257 w 301266"/>
              <a:gd name="T15" fmla="*/ 76525 h 302853"/>
              <a:gd name="T16" fmla="*/ 47815 w 301266"/>
              <a:gd name="T17" fmla="*/ 200698 h 302853"/>
              <a:gd name="T18" fmla="*/ 106414 w 301266"/>
              <a:gd name="T19" fmla="*/ 257370 h 302853"/>
              <a:gd name="T20" fmla="*/ 145241 w 301266"/>
              <a:gd name="T21" fmla="*/ 262062 h 302853"/>
              <a:gd name="T22" fmla="*/ 130141 w 301266"/>
              <a:gd name="T23" fmla="*/ 293828 h 302853"/>
              <a:gd name="T24" fmla="*/ 230803 w 301266"/>
              <a:gd name="T25" fmla="*/ 229936 h 302853"/>
              <a:gd name="T26" fmla="*/ 75136 w 301266"/>
              <a:gd name="T27" fmla="*/ 194561 h 302853"/>
              <a:gd name="T28" fmla="*/ 110368 w 301266"/>
              <a:gd name="T29" fmla="*/ 104320 h 302853"/>
              <a:gd name="T30" fmla="*/ 117918 w 301266"/>
              <a:gd name="T31" fmla="*/ 90603 h 302853"/>
              <a:gd name="T32" fmla="*/ 104257 w 301266"/>
              <a:gd name="T33" fmla="*/ 76525 h 302853"/>
              <a:gd name="T34" fmla="*/ 218579 w 301266"/>
              <a:gd name="T35" fmla="*/ 122729 h 302853"/>
              <a:gd name="T36" fmla="*/ 239790 w 301266"/>
              <a:gd name="T37" fmla="*/ 70389 h 302853"/>
              <a:gd name="T38" fmla="*/ 152790 w 301266"/>
              <a:gd name="T39" fmla="*/ 64252 h 302853"/>
              <a:gd name="T40" fmla="*/ 152790 w 301266"/>
              <a:gd name="T41" fmla="*/ 116592 h 302853"/>
              <a:gd name="T42" fmla="*/ 152790 w 301266"/>
              <a:gd name="T43" fmla="*/ 64252 h 302853"/>
              <a:gd name="T44" fmla="*/ 157463 w 301266"/>
              <a:gd name="T45" fmla="*/ 55589 h 302853"/>
              <a:gd name="T46" fmla="*/ 157463 w 301266"/>
              <a:gd name="T47" fmla="*/ 125256 h 302853"/>
              <a:gd name="T48" fmla="*/ 239790 w 301266"/>
              <a:gd name="T49" fmla="*/ 153050 h 302853"/>
              <a:gd name="T50" fmla="*/ 213906 w 301266"/>
              <a:gd name="T51" fmla="*/ 131753 h 302853"/>
              <a:gd name="T52" fmla="*/ 209232 w 301266"/>
              <a:gd name="T53" fmla="*/ 65696 h 302853"/>
              <a:gd name="T54" fmla="*/ 239790 w 301266"/>
              <a:gd name="T55" fmla="*/ 61365 h 302853"/>
              <a:gd name="T56" fmla="*/ 157463 w 301266"/>
              <a:gd name="T57" fmla="*/ 40068 h 302853"/>
              <a:gd name="T58" fmla="*/ 188022 w 301266"/>
              <a:gd name="T59" fmla="*/ 30682 h 302853"/>
              <a:gd name="T60" fmla="*/ 209232 w 301266"/>
              <a:gd name="T61" fmla="*/ 9385 h 302853"/>
              <a:gd name="T62" fmla="*/ 183708 w 301266"/>
              <a:gd name="T63" fmla="*/ 0 h 302853"/>
              <a:gd name="T64" fmla="*/ 218579 w 301266"/>
              <a:gd name="T65" fmla="*/ 4693 h 302853"/>
              <a:gd name="T66" fmla="*/ 244464 w 301266"/>
              <a:gd name="T67" fmla="*/ 30682 h 302853"/>
              <a:gd name="T68" fmla="*/ 249138 w 301266"/>
              <a:gd name="T69" fmla="*/ 157742 h 302853"/>
              <a:gd name="T70" fmla="*/ 223972 w 301266"/>
              <a:gd name="T71" fmla="*/ 162435 h 302853"/>
              <a:gd name="T72" fmla="*/ 213906 w 301266"/>
              <a:gd name="T73" fmla="*/ 193117 h 302853"/>
              <a:gd name="T74" fmla="*/ 179034 w 301266"/>
              <a:gd name="T75" fmla="*/ 189147 h 302853"/>
              <a:gd name="T76" fmla="*/ 152790 w 301266"/>
              <a:gd name="T77" fmla="*/ 162435 h 302853"/>
              <a:gd name="T78" fmla="*/ 148476 w 301266"/>
              <a:gd name="T79" fmla="*/ 125256 h 302853"/>
              <a:gd name="T80" fmla="*/ 110368 w 301266"/>
              <a:gd name="T81" fmla="*/ 113344 h 302853"/>
              <a:gd name="T82" fmla="*/ 84484 w 301266"/>
              <a:gd name="T83" fmla="*/ 194561 h 302853"/>
              <a:gd name="T84" fmla="*/ 259922 w 301266"/>
              <a:gd name="T85" fmla="*/ 220551 h 302853"/>
              <a:gd name="T86" fmla="*/ 259922 w 301266"/>
              <a:gd name="T87" fmla="*/ 229936 h 302853"/>
              <a:gd name="T88" fmla="*/ 239790 w 301266"/>
              <a:gd name="T89" fmla="*/ 293828 h 302853"/>
              <a:gd name="T90" fmla="*/ 301625 w 301266"/>
              <a:gd name="T91" fmla="*/ 298520 h 302853"/>
              <a:gd name="T92" fmla="*/ 4674 w 301266"/>
              <a:gd name="T93" fmla="*/ 303213 h 302853"/>
              <a:gd name="T94" fmla="*/ 4674 w 301266"/>
              <a:gd name="T95" fmla="*/ 293828 h 302853"/>
              <a:gd name="T96" fmla="*/ 121153 w 301266"/>
              <a:gd name="T97" fmla="*/ 281194 h 302853"/>
              <a:gd name="T98" fmla="*/ 104257 w 301266"/>
              <a:gd name="T99" fmla="*/ 266394 h 302853"/>
              <a:gd name="T100" fmla="*/ 38827 w 301266"/>
              <a:gd name="T101" fmla="*/ 133197 h 302853"/>
              <a:gd name="T102" fmla="*/ 126546 w 301266"/>
              <a:gd name="T103" fmla="*/ 67501 h 302853"/>
              <a:gd name="T104" fmla="*/ 148476 w 301266"/>
              <a:gd name="T105" fmla="*/ 35375 h 302853"/>
              <a:gd name="T106" fmla="*/ 179034 w 301266"/>
              <a:gd name="T107" fmla="*/ 30682 h 302853"/>
              <a:gd name="T108" fmla="*/ 183708 w 301266"/>
              <a:gd name="T109" fmla="*/ 0 h 30285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01266" h="302853">
                <a:moveTo>
                  <a:pt x="125318" y="250935"/>
                </a:moveTo>
                <a:cubicBezTo>
                  <a:pt x="119573" y="250935"/>
                  <a:pt x="114905" y="255622"/>
                  <a:pt x="114905" y="261751"/>
                </a:cubicBezTo>
                <a:cubicBezTo>
                  <a:pt x="114905" y="267520"/>
                  <a:pt x="119573" y="272207"/>
                  <a:pt x="125318" y="272207"/>
                </a:cubicBezTo>
                <a:cubicBezTo>
                  <a:pt x="131063" y="272207"/>
                  <a:pt x="136091" y="267520"/>
                  <a:pt x="136091" y="261751"/>
                </a:cubicBezTo>
                <a:cubicBezTo>
                  <a:pt x="136091" y="255622"/>
                  <a:pt x="131063" y="250935"/>
                  <a:pt x="125318" y="250935"/>
                </a:cubicBezTo>
                <a:close/>
                <a:moveTo>
                  <a:pt x="182771" y="162242"/>
                </a:moveTo>
                <a:lnTo>
                  <a:pt x="187080" y="183514"/>
                </a:lnTo>
                <a:lnTo>
                  <a:pt x="210061" y="183514"/>
                </a:lnTo>
                <a:lnTo>
                  <a:pt x="214010" y="162242"/>
                </a:lnTo>
                <a:lnTo>
                  <a:pt x="182771" y="162242"/>
                </a:lnTo>
                <a:close/>
                <a:moveTo>
                  <a:pt x="152034" y="85725"/>
                </a:moveTo>
                <a:cubicBezTo>
                  <a:pt x="154599" y="85725"/>
                  <a:pt x="156797" y="87557"/>
                  <a:pt x="156797" y="90488"/>
                </a:cubicBezTo>
                <a:cubicBezTo>
                  <a:pt x="156797" y="93052"/>
                  <a:pt x="154599" y="94884"/>
                  <a:pt x="152034" y="94884"/>
                </a:cubicBezTo>
                <a:cubicBezTo>
                  <a:pt x="149470" y="94884"/>
                  <a:pt x="147638" y="93052"/>
                  <a:pt x="147638" y="90488"/>
                </a:cubicBezTo>
                <a:cubicBezTo>
                  <a:pt x="147638" y="87557"/>
                  <a:pt x="149470" y="85725"/>
                  <a:pt x="152034" y="85725"/>
                </a:cubicBezTo>
                <a:close/>
                <a:moveTo>
                  <a:pt x="104133" y="76434"/>
                </a:moveTo>
                <a:cubicBezTo>
                  <a:pt x="72893" y="76434"/>
                  <a:pt x="47758" y="102032"/>
                  <a:pt x="47758" y="133039"/>
                </a:cubicBezTo>
                <a:lnTo>
                  <a:pt x="47758" y="200460"/>
                </a:lnTo>
                <a:cubicBezTo>
                  <a:pt x="47758" y="231466"/>
                  <a:pt x="72893" y="257064"/>
                  <a:pt x="104133" y="257064"/>
                </a:cubicBezTo>
                <a:lnTo>
                  <a:pt x="106287" y="257064"/>
                </a:lnTo>
                <a:cubicBezTo>
                  <a:pt x="108083" y="248411"/>
                  <a:pt x="115982" y="241561"/>
                  <a:pt x="125318" y="241561"/>
                </a:cubicBezTo>
                <a:cubicBezTo>
                  <a:pt x="136450" y="241561"/>
                  <a:pt x="145068" y="250574"/>
                  <a:pt x="145068" y="261751"/>
                </a:cubicBezTo>
                <a:cubicBezTo>
                  <a:pt x="145068" y="270765"/>
                  <a:pt x="138604" y="278696"/>
                  <a:pt x="129986" y="280860"/>
                </a:cubicBezTo>
                <a:lnTo>
                  <a:pt x="129986" y="293479"/>
                </a:lnTo>
                <a:lnTo>
                  <a:pt x="230528" y="293479"/>
                </a:lnTo>
                <a:lnTo>
                  <a:pt x="230528" y="229663"/>
                </a:lnTo>
                <a:lnTo>
                  <a:pt x="110237" y="229663"/>
                </a:lnTo>
                <a:cubicBezTo>
                  <a:pt x="90847" y="229663"/>
                  <a:pt x="75047" y="213439"/>
                  <a:pt x="75047" y="194330"/>
                </a:cubicBezTo>
                <a:lnTo>
                  <a:pt x="75047" y="139168"/>
                </a:lnTo>
                <a:cubicBezTo>
                  <a:pt x="75047" y="119699"/>
                  <a:pt x="90847" y="104196"/>
                  <a:pt x="110237" y="104196"/>
                </a:cubicBezTo>
                <a:lnTo>
                  <a:pt x="120650" y="104196"/>
                </a:lnTo>
                <a:cubicBezTo>
                  <a:pt x="118855" y="99869"/>
                  <a:pt x="117778" y="95182"/>
                  <a:pt x="117778" y="90495"/>
                </a:cubicBezTo>
                <a:cubicBezTo>
                  <a:pt x="117778" y="85448"/>
                  <a:pt x="118855" y="80761"/>
                  <a:pt x="120650" y="76434"/>
                </a:cubicBezTo>
                <a:lnTo>
                  <a:pt x="104133" y="76434"/>
                </a:lnTo>
                <a:close/>
                <a:moveTo>
                  <a:pt x="218319" y="70305"/>
                </a:moveTo>
                <a:lnTo>
                  <a:pt x="218319" y="122583"/>
                </a:lnTo>
                <a:lnTo>
                  <a:pt x="239505" y="122583"/>
                </a:lnTo>
                <a:lnTo>
                  <a:pt x="239505" y="70305"/>
                </a:lnTo>
                <a:lnTo>
                  <a:pt x="218319" y="70305"/>
                </a:lnTo>
                <a:close/>
                <a:moveTo>
                  <a:pt x="152608" y="64176"/>
                </a:moveTo>
                <a:cubicBezTo>
                  <a:pt x="138245" y="64176"/>
                  <a:pt x="126755" y="76074"/>
                  <a:pt x="126755" y="90495"/>
                </a:cubicBezTo>
                <a:cubicBezTo>
                  <a:pt x="126755" y="104917"/>
                  <a:pt x="138245" y="116454"/>
                  <a:pt x="152608" y="116454"/>
                </a:cubicBezTo>
                <a:cubicBezTo>
                  <a:pt x="166971" y="116454"/>
                  <a:pt x="178821" y="104917"/>
                  <a:pt x="178821" y="90495"/>
                </a:cubicBezTo>
                <a:cubicBezTo>
                  <a:pt x="178821" y="76074"/>
                  <a:pt x="166971" y="64176"/>
                  <a:pt x="152608" y="64176"/>
                </a:cubicBezTo>
                <a:close/>
                <a:moveTo>
                  <a:pt x="157276" y="40020"/>
                </a:moveTo>
                <a:lnTo>
                  <a:pt x="157276" y="55523"/>
                </a:lnTo>
                <a:cubicBezTo>
                  <a:pt x="174512" y="57686"/>
                  <a:pt x="187798" y="72468"/>
                  <a:pt x="187798" y="90495"/>
                </a:cubicBezTo>
                <a:cubicBezTo>
                  <a:pt x="187798" y="108162"/>
                  <a:pt x="174512" y="122944"/>
                  <a:pt x="157276" y="125107"/>
                </a:cubicBezTo>
                <a:lnTo>
                  <a:pt x="157276" y="152868"/>
                </a:lnTo>
                <a:lnTo>
                  <a:pt x="239505" y="152868"/>
                </a:lnTo>
                <a:lnTo>
                  <a:pt x="239505" y="131597"/>
                </a:lnTo>
                <a:lnTo>
                  <a:pt x="213651" y="131597"/>
                </a:lnTo>
                <a:cubicBezTo>
                  <a:pt x="211138" y="131597"/>
                  <a:pt x="208983" y="129433"/>
                  <a:pt x="208983" y="126910"/>
                </a:cubicBezTo>
                <a:lnTo>
                  <a:pt x="208983" y="65618"/>
                </a:lnTo>
                <a:cubicBezTo>
                  <a:pt x="208983" y="63094"/>
                  <a:pt x="211138" y="61292"/>
                  <a:pt x="213651" y="61292"/>
                </a:cubicBezTo>
                <a:lnTo>
                  <a:pt x="239505" y="61292"/>
                </a:lnTo>
                <a:lnTo>
                  <a:pt x="239505" y="40020"/>
                </a:lnTo>
                <a:lnTo>
                  <a:pt x="157276" y="40020"/>
                </a:lnTo>
                <a:close/>
                <a:moveTo>
                  <a:pt x="187798" y="9374"/>
                </a:moveTo>
                <a:lnTo>
                  <a:pt x="187798" y="30646"/>
                </a:lnTo>
                <a:lnTo>
                  <a:pt x="208983" y="30646"/>
                </a:lnTo>
                <a:lnTo>
                  <a:pt x="208983" y="9374"/>
                </a:lnTo>
                <a:lnTo>
                  <a:pt x="187798" y="9374"/>
                </a:lnTo>
                <a:close/>
                <a:moveTo>
                  <a:pt x="183489" y="0"/>
                </a:moveTo>
                <a:lnTo>
                  <a:pt x="213651" y="0"/>
                </a:lnTo>
                <a:cubicBezTo>
                  <a:pt x="216165" y="0"/>
                  <a:pt x="218319" y="2163"/>
                  <a:pt x="218319" y="4687"/>
                </a:cubicBezTo>
                <a:lnTo>
                  <a:pt x="218319" y="30646"/>
                </a:lnTo>
                <a:lnTo>
                  <a:pt x="244173" y="30646"/>
                </a:lnTo>
                <a:cubicBezTo>
                  <a:pt x="246686" y="30646"/>
                  <a:pt x="248841" y="32809"/>
                  <a:pt x="248841" y="35333"/>
                </a:cubicBezTo>
                <a:lnTo>
                  <a:pt x="248841" y="157555"/>
                </a:lnTo>
                <a:cubicBezTo>
                  <a:pt x="248841" y="160079"/>
                  <a:pt x="246686" y="162242"/>
                  <a:pt x="244173" y="162242"/>
                </a:cubicBezTo>
                <a:lnTo>
                  <a:pt x="223705" y="162242"/>
                </a:lnTo>
                <a:lnTo>
                  <a:pt x="217960" y="188922"/>
                </a:lnTo>
                <a:cubicBezTo>
                  <a:pt x="217601" y="191086"/>
                  <a:pt x="215806" y="192888"/>
                  <a:pt x="213651" y="192888"/>
                </a:cubicBezTo>
                <a:lnTo>
                  <a:pt x="183489" y="192888"/>
                </a:lnTo>
                <a:cubicBezTo>
                  <a:pt x="180975" y="192888"/>
                  <a:pt x="179180" y="191086"/>
                  <a:pt x="178821" y="188922"/>
                </a:cubicBezTo>
                <a:lnTo>
                  <a:pt x="173435" y="162242"/>
                </a:lnTo>
                <a:lnTo>
                  <a:pt x="152608" y="162242"/>
                </a:lnTo>
                <a:cubicBezTo>
                  <a:pt x="150095" y="162242"/>
                  <a:pt x="148299" y="160079"/>
                  <a:pt x="148299" y="157555"/>
                </a:cubicBezTo>
                <a:lnTo>
                  <a:pt x="148299" y="125107"/>
                </a:lnTo>
                <a:cubicBezTo>
                  <a:pt x="139681" y="124025"/>
                  <a:pt x="131782" y="119699"/>
                  <a:pt x="126395" y="113209"/>
                </a:cubicBezTo>
                <a:lnTo>
                  <a:pt x="110237" y="113209"/>
                </a:lnTo>
                <a:cubicBezTo>
                  <a:pt x="95874" y="113209"/>
                  <a:pt x="84383" y="124746"/>
                  <a:pt x="84383" y="139168"/>
                </a:cubicBezTo>
                <a:lnTo>
                  <a:pt x="84383" y="194330"/>
                </a:lnTo>
                <a:cubicBezTo>
                  <a:pt x="84383" y="208752"/>
                  <a:pt x="95874" y="220289"/>
                  <a:pt x="110237" y="220289"/>
                </a:cubicBezTo>
                <a:lnTo>
                  <a:pt x="259613" y="220289"/>
                </a:lnTo>
                <a:cubicBezTo>
                  <a:pt x="262127" y="220289"/>
                  <a:pt x="263922" y="222452"/>
                  <a:pt x="263922" y="224976"/>
                </a:cubicBezTo>
                <a:cubicBezTo>
                  <a:pt x="263922" y="227139"/>
                  <a:pt x="262127" y="229663"/>
                  <a:pt x="259613" y="229663"/>
                </a:cubicBezTo>
                <a:lnTo>
                  <a:pt x="239505" y="229663"/>
                </a:lnTo>
                <a:lnTo>
                  <a:pt x="239505" y="293479"/>
                </a:lnTo>
                <a:lnTo>
                  <a:pt x="296957" y="293479"/>
                </a:lnTo>
                <a:cubicBezTo>
                  <a:pt x="299471" y="293479"/>
                  <a:pt x="301266" y="295642"/>
                  <a:pt x="301266" y="298166"/>
                </a:cubicBezTo>
                <a:cubicBezTo>
                  <a:pt x="301266" y="300689"/>
                  <a:pt x="299471" y="302853"/>
                  <a:pt x="296957" y="302853"/>
                </a:cubicBezTo>
                <a:lnTo>
                  <a:pt x="4668" y="302853"/>
                </a:lnTo>
                <a:cubicBezTo>
                  <a:pt x="2155" y="302853"/>
                  <a:pt x="0" y="300689"/>
                  <a:pt x="0" y="298166"/>
                </a:cubicBezTo>
                <a:cubicBezTo>
                  <a:pt x="0" y="295642"/>
                  <a:pt x="2155" y="293479"/>
                  <a:pt x="4668" y="293479"/>
                </a:cubicBezTo>
                <a:lnTo>
                  <a:pt x="121009" y="293479"/>
                </a:lnTo>
                <a:lnTo>
                  <a:pt x="121009" y="280860"/>
                </a:lnTo>
                <a:cubicBezTo>
                  <a:pt x="113469" y="279057"/>
                  <a:pt x="107723" y="273649"/>
                  <a:pt x="106287" y="266078"/>
                </a:cubicBezTo>
                <a:lnTo>
                  <a:pt x="104133" y="266078"/>
                </a:lnTo>
                <a:cubicBezTo>
                  <a:pt x="67866" y="266078"/>
                  <a:pt x="38781" y="236874"/>
                  <a:pt x="38781" y="200460"/>
                </a:cubicBezTo>
                <a:lnTo>
                  <a:pt x="38781" y="133039"/>
                </a:lnTo>
                <a:cubicBezTo>
                  <a:pt x="38781" y="96985"/>
                  <a:pt x="67866" y="67421"/>
                  <a:pt x="104133" y="67421"/>
                </a:cubicBezTo>
                <a:lnTo>
                  <a:pt x="126395" y="67421"/>
                </a:lnTo>
                <a:cubicBezTo>
                  <a:pt x="131782" y="60931"/>
                  <a:pt x="139681" y="56605"/>
                  <a:pt x="148299" y="55523"/>
                </a:cubicBezTo>
                <a:lnTo>
                  <a:pt x="148299" y="35333"/>
                </a:lnTo>
                <a:cubicBezTo>
                  <a:pt x="148299" y="32809"/>
                  <a:pt x="150095" y="30646"/>
                  <a:pt x="152608" y="30646"/>
                </a:cubicBezTo>
                <a:lnTo>
                  <a:pt x="178821" y="30646"/>
                </a:lnTo>
                <a:lnTo>
                  <a:pt x="178821" y="4687"/>
                </a:lnTo>
                <a:cubicBezTo>
                  <a:pt x="178821" y="2163"/>
                  <a:pt x="180975" y="0"/>
                  <a:pt x="1834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Poppins ExtraLight" pitchFamily="2" charset="77"/>
            </a:endParaRPr>
          </a:p>
        </p:txBody>
      </p:sp>
      <p:sp>
        <p:nvSpPr>
          <p:cNvPr id="68" name="Freeform 743">
            <a:extLst>
              <a:ext uri="{FF2B5EF4-FFF2-40B4-BE49-F238E27FC236}">
                <a16:creationId xmlns:a16="http://schemas.microsoft.com/office/drawing/2014/main" id="{ADF3E9E9-70AB-459E-BD01-78CE982FE2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11431" y="2206380"/>
            <a:ext cx="457199" cy="457200"/>
          </a:xfrm>
          <a:custGeom>
            <a:avLst/>
            <a:gdLst>
              <a:gd name="T0" fmla="*/ 244736 w 302852"/>
              <a:gd name="T1" fmla="*/ 263506 h 302853"/>
              <a:gd name="T2" fmla="*/ 156299 w 302852"/>
              <a:gd name="T3" fmla="*/ 235712 h 302853"/>
              <a:gd name="T4" fmla="*/ 183732 w 302852"/>
              <a:gd name="T5" fmla="*/ 235712 h 302853"/>
              <a:gd name="T6" fmla="*/ 119480 w 302852"/>
              <a:gd name="T7" fmla="*/ 293828 h 302853"/>
              <a:gd name="T8" fmla="*/ 119480 w 302852"/>
              <a:gd name="T9" fmla="*/ 235712 h 302853"/>
              <a:gd name="T10" fmla="*/ 110455 w 302852"/>
              <a:gd name="T11" fmla="*/ 263506 h 302853"/>
              <a:gd name="T12" fmla="*/ 27434 w 302852"/>
              <a:gd name="T13" fmla="*/ 205391 h 302853"/>
              <a:gd name="T14" fmla="*/ 110455 w 302852"/>
              <a:gd name="T15" fmla="*/ 272531 h 302853"/>
              <a:gd name="T16" fmla="*/ 49091 w 302852"/>
              <a:gd name="T17" fmla="*/ 231380 h 302853"/>
              <a:gd name="T18" fmla="*/ 254121 w 302852"/>
              <a:gd name="T19" fmla="*/ 231380 h 302853"/>
              <a:gd name="T20" fmla="*/ 192756 w 302852"/>
              <a:gd name="T21" fmla="*/ 272531 h 302853"/>
              <a:gd name="T22" fmla="*/ 275778 w 302852"/>
              <a:gd name="T23" fmla="*/ 205391 h 302853"/>
              <a:gd name="T24" fmla="*/ 207843 w 302852"/>
              <a:gd name="T25" fmla="*/ 176055 h 302853"/>
              <a:gd name="T26" fmla="*/ 203074 w 302852"/>
              <a:gd name="T27" fmla="*/ 171654 h 302853"/>
              <a:gd name="T28" fmla="*/ 168475 w 302852"/>
              <a:gd name="T29" fmla="*/ 180824 h 302853"/>
              <a:gd name="T30" fmla="*/ 134921 w 302852"/>
              <a:gd name="T31" fmla="*/ 171654 h 302853"/>
              <a:gd name="T32" fmla="*/ 130330 w 302852"/>
              <a:gd name="T33" fmla="*/ 176055 h 302853"/>
              <a:gd name="T34" fmla="*/ 104546 w 302852"/>
              <a:gd name="T35" fmla="*/ 176055 h 302853"/>
              <a:gd name="T36" fmla="*/ 99955 w 302852"/>
              <a:gd name="T37" fmla="*/ 171654 h 302853"/>
              <a:gd name="T38" fmla="*/ 203074 w 302852"/>
              <a:gd name="T39" fmla="*/ 155407 h 302853"/>
              <a:gd name="T40" fmla="*/ 168475 w 302852"/>
              <a:gd name="T41" fmla="*/ 146224 h 302853"/>
              <a:gd name="T42" fmla="*/ 163706 w 302852"/>
              <a:gd name="T43" fmla="*/ 150815 h 302853"/>
              <a:gd name="T44" fmla="*/ 139513 w 302852"/>
              <a:gd name="T45" fmla="*/ 150815 h 302853"/>
              <a:gd name="T46" fmla="*/ 134921 w 302852"/>
              <a:gd name="T47" fmla="*/ 146224 h 302853"/>
              <a:gd name="T48" fmla="*/ 99955 w 302852"/>
              <a:gd name="T49" fmla="*/ 155407 h 302853"/>
              <a:gd name="T50" fmla="*/ 203074 w 302852"/>
              <a:gd name="T51" fmla="*/ 122383 h 302853"/>
              <a:gd name="T52" fmla="*/ 198673 w 302852"/>
              <a:gd name="T53" fmla="*/ 126785 h 302853"/>
              <a:gd name="T54" fmla="*/ 172876 w 302852"/>
              <a:gd name="T55" fmla="*/ 126785 h 302853"/>
              <a:gd name="T56" fmla="*/ 168475 w 302852"/>
              <a:gd name="T57" fmla="*/ 122383 h 302853"/>
              <a:gd name="T58" fmla="*/ 134921 w 302852"/>
              <a:gd name="T59" fmla="*/ 131553 h 302853"/>
              <a:gd name="T60" fmla="*/ 99955 w 302852"/>
              <a:gd name="T61" fmla="*/ 122383 h 302853"/>
              <a:gd name="T62" fmla="*/ 95363 w 302852"/>
              <a:gd name="T63" fmla="*/ 126785 h 302853"/>
              <a:gd name="T64" fmla="*/ 207843 w 302852"/>
              <a:gd name="T65" fmla="*/ 101722 h 302853"/>
              <a:gd name="T66" fmla="*/ 203074 w 302852"/>
              <a:gd name="T67" fmla="*/ 96953 h 302853"/>
              <a:gd name="T68" fmla="*/ 168475 w 302852"/>
              <a:gd name="T69" fmla="*/ 106123 h 302853"/>
              <a:gd name="T70" fmla="*/ 134921 w 302852"/>
              <a:gd name="T71" fmla="*/ 96953 h 302853"/>
              <a:gd name="T72" fmla="*/ 130330 w 302852"/>
              <a:gd name="T73" fmla="*/ 101722 h 302853"/>
              <a:gd name="T74" fmla="*/ 104546 w 302852"/>
              <a:gd name="T75" fmla="*/ 101722 h 302853"/>
              <a:gd name="T76" fmla="*/ 99955 w 302852"/>
              <a:gd name="T77" fmla="*/ 96953 h 302853"/>
              <a:gd name="T78" fmla="*/ 232823 w 302852"/>
              <a:gd name="T79" fmla="*/ 196006 h 302853"/>
              <a:gd name="T80" fmla="*/ 151607 w 302852"/>
              <a:gd name="T81" fmla="*/ 20663 h 302853"/>
              <a:gd name="T82" fmla="*/ 166643 w 302852"/>
              <a:gd name="T83" fmla="*/ 35697 h 302853"/>
              <a:gd name="T84" fmla="*/ 156262 w 302852"/>
              <a:gd name="T85" fmla="*/ 45004 h 302853"/>
              <a:gd name="T86" fmla="*/ 146953 w 302852"/>
              <a:gd name="T87" fmla="*/ 55385 h 302853"/>
              <a:gd name="T88" fmla="*/ 131919 w 302852"/>
              <a:gd name="T89" fmla="*/ 40351 h 302853"/>
              <a:gd name="T90" fmla="*/ 146953 w 302852"/>
              <a:gd name="T91" fmla="*/ 25316 h 302853"/>
              <a:gd name="T92" fmla="*/ 119480 w 302852"/>
              <a:gd name="T93" fmla="*/ 41511 h 302853"/>
              <a:gd name="T94" fmla="*/ 183732 w 302852"/>
              <a:gd name="T95" fmla="*/ 41511 h 302853"/>
              <a:gd name="T96" fmla="*/ 192756 w 302852"/>
              <a:gd name="T97" fmla="*/ 41511 h 302853"/>
              <a:gd name="T98" fmla="*/ 254121 w 302852"/>
              <a:gd name="T99" fmla="*/ 77969 h 302853"/>
              <a:gd name="T100" fmla="*/ 241847 w 302852"/>
              <a:gd name="T101" fmla="*/ 196006 h 302853"/>
              <a:gd name="T102" fmla="*/ 292383 w 302852"/>
              <a:gd name="T103" fmla="*/ 205391 h 302853"/>
              <a:gd name="T104" fmla="*/ 298519 w 302852"/>
              <a:gd name="T105" fmla="*/ 293828 h 302853"/>
              <a:gd name="T106" fmla="*/ 4693 w 302852"/>
              <a:gd name="T107" fmla="*/ 303213 h 302853"/>
              <a:gd name="T108" fmla="*/ 18409 w 302852"/>
              <a:gd name="T109" fmla="*/ 293828 h 302853"/>
              <a:gd name="T110" fmla="*/ 6136 w 302852"/>
              <a:gd name="T111" fmla="*/ 200698 h 302853"/>
              <a:gd name="T112" fmla="*/ 61364 w 302852"/>
              <a:gd name="T113" fmla="*/ 82661 h 302853"/>
              <a:gd name="T114" fmla="*/ 53784 w 302852"/>
              <a:gd name="T115" fmla="*/ 73637 h 302853"/>
              <a:gd name="T116" fmla="*/ 151606 w 302852"/>
              <a:gd name="T117" fmla="*/ 0 h 30285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02852" h="302853">
                <a:moveTo>
                  <a:pt x="192527" y="235432"/>
                </a:moveTo>
                <a:lnTo>
                  <a:pt x="192527" y="263193"/>
                </a:lnTo>
                <a:lnTo>
                  <a:pt x="244445" y="263193"/>
                </a:lnTo>
                <a:lnTo>
                  <a:pt x="244445" y="235432"/>
                </a:lnTo>
                <a:lnTo>
                  <a:pt x="192527" y="235432"/>
                </a:lnTo>
                <a:close/>
                <a:moveTo>
                  <a:pt x="156113" y="235432"/>
                </a:moveTo>
                <a:lnTo>
                  <a:pt x="156113" y="293479"/>
                </a:lnTo>
                <a:lnTo>
                  <a:pt x="183514" y="293479"/>
                </a:lnTo>
                <a:lnTo>
                  <a:pt x="183514" y="235432"/>
                </a:lnTo>
                <a:lnTo>
                  <a:pt x="156113" y="235432"/>
                </a:lnTo>
                <a:close/>
                <a:moveTo>
                  <a:pt x="119338" y="235432"/>
                </a:moveTo>
                <a:lnTo>
                  <a:pt x="119338" y="293479"/>
                </a:lnTo>
                <a:lnTo>
                  <a:pt x="146739" y="293479"/>
                </a:lnTo>
                <a:lnTo>
                  <a:pt x="146739" y="235432"/>
                </a:lnTo>
                <a:lnTo>
                  <a:pt x="119338" y="235432"/>
                </a:lnTo>
                <a:close/>
                <a:moveTo>
                  <a:pt x="58046" y="235432"/>
                </a:moveTo>
                <a:lnTo>
                  <a:pt x="58046" y="263193"/>
                </a:lnTo>
                <a:lnTo>
                  <a:pt x="110324" y="263193"/>
                </a:lnTo>
                <a:lnTo>
                  <a:pt x="110324" y="235432"/>
                </a:lnTo>
                <a:lnTo>
                  <a:pt x="58046" y="235432"/>
                </a:lnTo>
                <a:close/>
                <a:moveTo>
                  <a:pt x="27401" y="205147"/>
                </a:moveTo>
                <a:lnTo>
                  <a:pt x="27401" y="293479"/>
                </a:lnTo>
                <a:lnTo>
                  <a:pt x="110324" y="293479"/>
                </a:lnTo>
                <a:lnTo>
                  <a:pt x="110324" y="272207"/>
                </a:lnTo>
                <a:lnTo>
                  <a:pt x="53720" y="272207"/>
                </a:lnTo>
                <a:cubicBezTo>
                  <a:pt x="51196" y="272207"/>
                  <a:pt x="49033" y="270404"/>
                  <a:pt x="49033" y="267880"/>
                </a:cubicBezTo>
                <a:lnTo>
                  <a:pt x="49033" y="231105"/>
                </a:lnTo>
                <a:cubicBezTo>
                  <a:pt x="49033" y="228221"/>
                  <a:pt x="51196" y="226418"/>
                  <a:pt x="53720" y="226418"/>
                </a:cubicBezTo>
                <a:lnTo>
                  <a:pt x="249132" y="226418"/>
                </a:lnTo>
                <a:cubicBezTo>
                  <a:pt x="251655" y="226418"/>
                  <a:pt x="253819" y="228221"/>
                  <a:pt x="253819" y="231105"/>
                </a:cubicBezTo>
                <a:lnTo>
                  <a:pt x="253819" y="267880"/>
                </a:lnTo>
                <a:cubicBezTo>
                  <a:pt x="253819" y="270404"/>
                  <a:pt x="251655" y="272207"/>
                  <a:pt x="249132" y="272207"/>
                </a:cubicBezTo>
                <a:lnTo>
                  <a:pt x="192527" y="272207"/>
                </a:lnTo>
                <a:lnTo>
                  <a:pt x="192527" y="293479"/>
                </a:lnTo>
                <a:lnTo>
                  <a:pt x="275451" y="293479"/>
                </a:lnTo>
                <a:lnTo>
                  <a:pt x="275451" y="205147"/>
                </a:lnTo>
                <a:lnTo>
                  <a:pt x="27401" y="205147"/>
                </a:lnTo>
                <a:close/>
                <a:moveTo>
                  <a:pt x="202833" y="171450"/>
                </a:moveTo>
                <a:cubicBezTo>
                  <a:pt x="205398" y="171450"/>
                  <a:pt x="207596" y="173282"/>
                  <a:pt x="207596" y="175846"/>
                </a:cubicBezTo>
                <a:cubicBezTo>
                  <a:pt x="207596" y="178777"/>
                  <a:pt x="205398" y="180609"/>
                  <a:pt x="202833" y="180609"/>
                </a:cubicBezTo>
                <a:cubicBezTo>
                  <a:pt x="200269" y="180609"/>
                  <a:pt x="198437" y="178777"/>
                  <a:pt x="198437" y="175846"/>
                </a:cubicBezTo>
                <a:cubicBezTo>
                  <a:pt x="198437" y="173282"/>
                  <a:pt x="200269" y="171450"/>
                  <a:pt x="202833" y="171450"/>
                </a:cubicBezTo>
                <a:close/>
                <a:moveTo>
                  <a:pt x="168275" y="171450"/>
                </a:moveTo>
                <a:cubicBezTo>
                  <a:pt x="170839" y="171450"/>
                  <a:pt x="172671" y="173282"/>
                  <a:pt x="172671" y="175846"/>
                </a:cubicBezTo>
                <a:cubicBezTo>
                  <a:pt x="172671" y="178777"/>
                  <a:pt x="170839" y="180609"/>
                  <a:pt x="168275" y="180609"/>
                </a:cubicBezTo>
                <a:cubicBezTo>
                  <a:pt x="165344" y="180609"/>
                  <a:pt x="163512" y="178777"/>
                  <a:pt x="163512" y="175846"/>
                </a:cubicBezTo>
                <a:cubicBezTo>
                  <a:pt x="163512" y="173282"/>
                  <a:pt x="165344" y="171450"/>
                  <a:pt x="168275" y="171450"/>
                </a:cubicBezTo>
                <a:close/>
                <a:moveTo>
                  <a:pt x="134761" y="171450"/>
                </a:moveTo>
                <a:cubicBezTo>
                  <a:pt x="137231" y="171450"/>
                  <a:pt x="139347" y="173282"/>
                  <a:pt x="139347" y="175846"/>
                </a:cubicBezTo>
                <a:cubicBezTo>
                  <a:pt x="139347" y="178777"/>
                  <a:pt x="137231" y="180609"/>
                  <a:pt x="134761" y="180609"/>
                </a:cubicBezTo>
                <a:cubicBezTo>
                  <a:pt x="132292" y="180609"/>
                  <a:pt x="130175" y="178777"/>
                  <a:pt x="130175" y="175846"/>
                </a:cubicBezTo>
                <a:cubicBezTo>
                  <a:pt x="130175" y="173282"/>
                  <a:pt x="132292" y="171450"/>
                  <a:pt x="134761" y="171450"/>
                </a:cubicBezTo>
                <a:close/>
                <a:moveTo>
                  <a:pt x="99836" y="171450"/>
                </a:moveTo>
                <a:cubicBezTo>
                  <a:pt x="102305" y="171450"/>
                  <a:pt x="104422" y="173282"/>
                  <a:pt x="104422" y="175846"/>
                </a:cubicBezTo>
                <a:cubicBezTo>
                  <a:pt x="104422" y="178777"/>
                  <a:pt x="102305" y="180609"/>
                  <a:pt x="99836" y="180609"/>
                </a:cubicBezTo>
                <a:cubicBezTo>
                  <a:pt x="97366" y="180609"/>
                  <a:pt x="95250" y="178777"/>
                  <a:pt x="95250" y="175846"/>
                </a:cubicBezTo>
                <a:cubicBezTo>
                  <a:pt x="95250" y="173282"/>
                  <a:pt x="97366" y="171450"/>
                  <a:pt x="99836" y="171450"/>
                </a:cubicBezTo>
                <a:close/>
                <a:moveTo>
                  <a:pt x="202833" y="146050"/>
                </a:moveTo>
                <a:cubicBezTo>
                  <a:pt x="205398" y="146050"/>
                  <a:pt x="207596" y="148167"/>
                  <a:pt x="207596" y="150636"/>
                </a:cubicBezTo>
                <a:cubicBezTo>
                  <a:pt x="207596" y="153106"/>
                  <a:pt x="205398" y="155222"/>
                  <a:pt x="202833" y="155222"/>
                </a:cubicBezTo>
                <a:cubicBezTo>
                  <a:pt x="200269" y="155222"/>
                  <a:pt x="198437" y="153106"/>
                  <a:pt x="198437" y="150636"/>
                </a:cubicBezTo>
                <a:cubicBezTo>
                  <a:pt x="198437" y="148167"/>
                  <a:pt x="200269" y="146050"/>
                  <a:pt x="202833" y="146050"/>
                </a:cubicBezTo>
                <a:close/>
                <a:moveTo>
                  <a:pt x="168275" y="146050"/>
                </a:moveTo>
                <a:cubicBezTo>
                  <a:pt x="170839" y="146050"/>
                  <a:pt x="172671" y="148167"/>
                  <a:pt x="172671" y="150636"/>
                </a:cubicBezTo>
                <a:cubicBezTo>
                  <a:pt x="172671" y="153106"/>
                  <a:pt x="170839" y="155222"/>
                  <a:pt x="168275" y="155222"/>
                </a:cubicBezTo>
                <a:cubicBezTo>
                  <a:pt x="165344" y="155222"/>
                  <a:pt x="163512" y="153106"/>
                  <a:pt x="163512" y="150636"/>
                </a:cubicBezTo>
                <a:cubicBezTo>
                  <a:pt x="163512" y="148167"/>
                  <a:pt x="165344" y="146050"/>
                  <a:pt x="168275" y="146050"/>
                </a:cubicBezTo>
                <a:close/>
                <a:moveTo>
                  <a:pt x="134761" y="146050"/>
                </a:moveTo>
                <a:cubicBezTo>
                  <a:pt x="137231" y="146050"/>
                  <a:pt x="139347" y="148167"/>
                  <a:pt x="139347" y="150636"/>
                </a:cubicBezTo>
                <a:cubicBezTo>
                  <a:pt x="139347" y="153106"/>
                  <a:pt x="137231" y="155222"/>
                  <a:pt x="134761" y="155222"/>
                </a:cubicBezTo>
                <a:cubicBezTo>
                  <a:pt x="132292" y="155222"/>
                  <a:pt x="130175" y="153106"/>
                  <a:pt x="130175" y="150636"/>
                </a:cubicBezTo>
                <a:cubicBezTo>
                  <a:pt x="130175" y="148167"/>
                  <a:pt x="132292" y="146050"/>
                  <a:pt x="134761" y="146050"/>
                </a:cubicBezTo>
                <a:close/>
                <a:moveTo>
                  <a:pt x="99836" y="146050"/>
                </a:moveTo>
                <a:cubicBezTo>
                  <a:pt x="102305" y="146050"/>
                  <a:pt x="104422" y="148167"/>
                  <a:pt x="104422" y="150636"/>
                </a:cubicBezTo>
                <a:cubicBezTo>
                  <a:pt x="104422" y="153106"/>
                  <a:pt x="102305" y="155222"/>
                  <a:pt x="99836" y="155222"/>
                </a:cubicBezTo>
                <a:cubicBezTo>
                  <a:pt x="97366" y="155222"/>
                  <a:pt x="95250" y="153106"/>
                  <a:pt x="95250" y="150636"/>
                </a:cubicBezTo>
                <a:cubicBezTo>
                  <a:pt x="95250" y="148167"/>
                  <a:pt x="97366" y="146050"/>
                  <a:pt x="99836" y="146050"/>
                </a:cubicBezTo>
                <a:close/>
                <a:moveTo>
                  <a:pt x="202833" y="122238"/>
                </a:moveTo>
                <a:cubicBezTo>
                  <a:pt x="205398" y="122238"/>
                  <a:pt x="207596" y="124436"/>
                  <a:pt x="207596" y="126634"/>
                </a:cubicBezTo>
                <a:cubicBezTo>
                  <a:pt x="207596" y="129199"/>
                  <a:pt x="205398" y="131397"/>
                  <a:pt x="202833" y="131397"/>
                </a:cubicBezTo>
                <a:cubicBezTo>
                  <a:pt x="200269" y="131397"/>
                  <a:pt x="198437" y="129199"/>
                  <a:pt x="198437" y="126634"/>
                </a:cubicBezTo>
                <a:cubicBezTo>
                  <a:pt x="198437" y="124436"/>
                  <a:pt x="200269" y="122238"/>
                  <a:pt x="202833" y="122238"/>
                </a:cubicBezTo>
                <a:close/>
                <a:moveTo>
                  <a:pt x="168275" y="122238"/>
                </a:moveTo>
                <a:cubicBezTo>
                  <a:pt x="170839" y="122238"/>
                  <a:pt x="172671" y="124436"/>
                  <a:pt x="172671" y="126634"/>
                </a:cubicBezTo>
                <a:cubicBezTo>
                  <a:pt x="172671" y="129199"/>
                  <a:pt x="170839" y="131397"/>
                  <a:pt x="168275" y="131397"/>
                </a:cubicBezTo>
                <a:cubicBezTo>
                  <a:pt x="165344" y="131397"/>
                  <a:pt x="163512" y="129199"/>
                  <a:pt x="163512" y="126634"/>
                </a:cubicBezTo>
                <a:cubicBezTo>
                  <a:pt x="163512" y="124436"/>
                  <a:pt x="165344" y="122238"/>
                  <a:pt x="168275" y="122238"/>
                </a:cubicBezTo>
                <a:close/>
                <a:moveTo>
                  <a:pt x="134761" y="122238"/>
                </a:moveTo>
                <a:cubicBezTo>
                  <a:pt x="137231" y="122238"/>
                  <a:pt x="139347" y="124436"/>
                  <a:pt x="139347" y="126634"/>
                </a:cubicBezTo>
                <a:cubicBezTo>
                  <a:pt x="139347" y="129199"/>
                  <a:pt x="137231" y="131397"/>
                  <a:pt x="134761" y="131397"/>
                </a:cubicBezTo>
                <a:cubicBezTo>
                  <a:pt x="132292" y="131397"/>
                  <a:pt x="130175" y="129199"/>
                  <a:pt x="130175" y="126634"/>
                </a:cubicBezTo>
                <a:cubicBezTo>
                  <a:pt x="130175" y="124436"/>
                  <a:pt x="132292" y="122238"/>
                  <a:pt x="134761" y="122238"/>
                </a:cubicBezTo>
                <a:close/>
                <a:moveTo>
                  <a:pt x="99836" y="122238"/>
                </a:moveTo>
                <a:cubicBezTo>
                  <a:pt x="102305" y="122238"/>
                  <a:pt x="104422" y="124436"/>
                  <a:pt x="104422" y="126634"/>
                </a:cubicBezTo>
                <a:cubicBezTo>
                  <a:pt x="104422" y="129199"/>
                  <a:pt x="102305" y="131397"/>
                  <a:pt x="99836" y="131397"/>
                </a:cubicBezTo>
                <a:cubicBezTo>
                  <a:pt x="97366" y="131397"/>
                  <a:pt x="95250" y="129199"/>
                  <a:pt x="95250" y="126634"/>
                </a:cubicBezTo>
                <a:cubicBezTo>
                  <a:pt x="95250" y="124436"/>
                  <a:pt x="97366" y="122238"/>
                  <a:pt x="99836" y="122238"/>
                </a:cubicBezTo>
                <a:close/>
                <a:moveTo>
                  <a:pt x="202833" y="96838"/>
                </a:moveTo>
                <a:cubicBezTo>
                  <a:pt x="205398" y="96838"/>
                  <a:pt x="207596" y="99036"/>
                  <a:pt x="207596" y="101601"/>
                </a:cubicBezTo>
                <a:cubicBezTo>
                  <a:pt x="207596" y="104165"/>
                  <a:pt x="205398" y="105997"/>
                  <a:pt x="202833" y="105997"/>
                </a:cubicBezTo>
                <a:cubicBezTo>
                  <a:pt x="200269" y="105997"/>
                  <a:pt x="198437" y="104165"/>
                  <a:pt x="198437" y="101601"/>
                </a:cubicBezTo>
                <a:cubicBezTo>
                  <a:pt x="198437" y="99036"/>
                  <a:pt x="200269" y="96838"/>
                  <a:pt x="202833" y="96838"/>
                </a:cubicBezTo>
                <a:close/>
                <a:moveTo>
                  <a:pt x="168275" y="96838"/>
                </a:moveTo>
                <a:cubicBezTo>
                  <a:pt x="170839" y="96838"/>
                  <a:pt x="172671" y="99036"/>
                  <a:pt x="172671" y="101601"/>
                </a:cubicBezTo>
                <a:cubicBezTo>
                  <a:pt x="172671" y="104165"/>
                  <a:pt x="170839" y="105997"/>
                  <a:pt x="168275" y="105997"/>
                </a:cubicBezTo>
                <a:cubicBezTo>
                  <a:pt x="165344" y="105997"/>
                  <a:pt x="163512" y="104165"/>
                  <a:pt x="163512" y="101601"/>
                </a:cubicBezTo>
                <a:cubicBezTo>
                  <a:pt x="163512" y="99036"/>
                  <a:pt x="165344" y="96838"/>
                  <a:pt x="168275" y="96838"/>
                </a:cubicBezTo>
                <a:close/>
                <a:moveTo>
                  <a:pt x="134761" y="96838"/>
                </a:moveTo>
                <a:cubicBezTo>
                  <a:pt x="137231" y="96838"/>
                  <a:pt x="139347" y="99036"/>
                  <a:pt x="139347" y="101601"/>
                </a:cubicBezTo>
                <a:cubicBezTo>
                  <a:pt x="139347" y="104165"/>
                  <a:pt x="137231" y="105997"/>
                  <a:pt x="134761" y="105997"/>
                </a:cubicBezTo>
                <a:cubicBezTo>
                  <a:pt x="132292" y="105997"/>
                  <a:pt x="130175" y="104165"/>
                  <a:pt x="130175" y="101601"/>
                </a:cubicBezTo>
                <a:cubicBezTo>
                  <a:pt x="130175" y="99036"/>
                  <a:pt x="132292" y="96838"/>
                  <a:pt x="134761" y="96838"/>
                </a:cubicBezTo>
                <a:close/>
                <a:moveTo>
                  <a:pt x="99836" y="96838"/>
                </a:moveTo>
                <a:cubicBezTo>
                  <a:pt x="102305" y="96838"/>
                  <a:pt x="104422" y="99036"/>
                  <a:pt x="104422" y="101601"/>
                </a:cubicBezTo>
                <a:cubicBezTo>
                  <a:pt x="104422" y="104165"/>
                  <a:pt x="102305" y="105997"/>
                  <a:pt x="99836" y="105997"/>
                </a:cubicBezTo>
                <a:cubicBezTo>
                  <a:pt x="97366" y="105997"/>
                  <a:pt x="95250" y="104165"/>
                  <a:pt x="95250" y="101601"/>
                </a:cubicBezTo>
                <a:cubicBezTo>
                  <a:pt x="95250" y="99036"/>
                  <a:pt x="97366" y="96838"/>
                  <a:pt x="99836" y="96838"/>
                </a:cubicBezTo>
                <a:close/>
                <a:moveTo>
                  <a:pt x="70305" y="82563"/>
                </a:moveTo>
                <a:lnTo>
                  <a:pt x="70305" y="195773"/>
                </a:lnTo>
                <a:lnTo>
                  <a:pt x="232547" y="195773"/>
                </a:lnTo>
                <a:lnTo>
                  <a:pt x="232547" y="82563"/>
                </a:lnTo>
                <a:lnTo>
                  <a:pt x="70305" y="82563"/>
                </a:lnTo>
                <a:close/>
                <a:moveTo>
                  <a:pt x="151427" y="20638"/>
                </a:moveTo>
                <a:cubicBezTo>
                  <a:pt x="153930" y="20638"/>
                  <a:pt x="156076" y="22426"/>
                  <a:pt x="156076" y="25286"/>
                </a:cubicBezTo>
                <a:lnTo>
                  <a:pt x="156076" y="35655"/>
                </a:lnTo>
                <a:lnTo>
                  <a:pt x="166445" y="35655"/>
                </a:lnTo>
                <a:cubicBezTo>
                  <a:pt x="168947" y="35655"/>
                  <a:pt x="171093" y="37800"/>
                  <a:pt x="171093" y="40303"/>
                </a:cubicBezTo>
                <a:cubicBezTo>
                  <a:pt x="171093" y="42806"/>
                  <a:pt x="168947" y="44951"/>
                  <a:pt x="166445" y="44951"/>
                </a:cubicBezTo>
                <a:lnTo>
                  <a:pt x="156076" y="44951"/>
                </a:lnTo>
                <a:lnTo>
                  <a:pt x="156076" y="55319"/>
                </a:lnTo>
                <a:cubicBezTo>
                  <a:pt x="156076" y="57822"/>
                  <a:pt x="153930" y="59967"/>
                  <a:pt x="151427" y="59967"/>
                </a:cubicBezTo>
                <a:cubicBezTo>
                  <a:pt x="148925" y="59967"/>
                  <a:pt x="146779" y="57822"/>
                  <a:pt x="146779" y="55319"/>
                </a:cubicBezTo>
                <a:lnTo>
                  <a:pt x="146779" y="44951"/>
                </a:lnTo>
                <a:lnTo>
                  <a:pt x="136410" y="44951"/>
                </a:lnTo>
                <a:cubicBezTo>
                  <a:pt x="133908" y="44951"/>
                  <a:pt x="131762" y="42806"/>
                  <a:pt x="131762" y="40303"/>
                </a:cubicBezTo>
                <a:cubicBezTo>
                  <a:pt x="131762" y="37800"/>
                  <a:pt x="133908" y="35655"/>
                  <a:pt x="136410" y="35655"/>
                </a:cubicBezTo>
                <a:lnTo>
                  <a:pt x="146779" y="35655"/>
                </a:lnTo>
                <a:lnTo>
                  <a:pt x="146779" y="25286"/>
                </a:lnTo>
                <a:cubicBezTo>
                  <a:pt x="146779" y="22426"/>
                  <a:pt x="148925" y="20638"/>
                  <a:pt x="151427" y="20638"/>
                </a:cubicBezTo>
                <a:close/>
                <a:moveTo>
                  <a:pt x="151426" y="9374"/>
                </a:moveTo>
                <a:cubicBezTo>
                  <a:pt x="133760" y="9374"/>
                  <a:pt x="119338" y="23435"/>
                  <a:pt x="119338" y="41462"/>
                </a:cubicBezTo>
                <a:lnTo>
                  <a:pt x="119338" y="73550"/>
                </a:lnTo>
                <a:lnTo>
                  <a:pt x="183514" y="73550"/>
                </a:lnTo>
                <a:lnTo>
                  <a:pt x="183514" y="41462"/>
                </a:lnTo>
                <a:cubicBezTo>
                  <a:pt x="183514" y="23435"/>
                  <a:pt x="169092" y="9374"/>
                  <a:pt x="151426" y="9374"/>
                </a:cubicBezTo>
                <a:close/>
                <a:moveTo>
                  <a:pt x="151426" y="0"/>
                </a:moveTo>
                <a:cubicBezTo>
                  <a:pt x="174140" y="0"/>
                  <a:pt x="192527" y="18748"/>
                  <a:pt x="192527" y="41462"/>
                </a:cubicBezTo>
                <a:lnTo>
                  <a:pt x="192527" y="73550"/>
                </a:lnTo>
                <a:lnTo>
                  <a:pt x="249132" y="73550"/>
                </a:lnTo>
                <a:cubicBezTo>
                  <a:pt x="251655" y="73550"/>
                  <a:pt x="253819" y="75353"/>
                  <a:pt x="253819" y="77876"/>
                </a:cubicBezTo>
                <a:cubicBezTo>
                  <a:pt x="253819" y="80761"/>
                  <a:pt x="251655" y="82563"/>
                  <a:pt x="249132" y="82563"/>
                </a:cubicBezTo>
                <a:lnTo>
                  <a:pt x="241560" y="82563"/>
                </a:lnTo>
                <a:lnTo>
                  <a:pt x="241560" y="195773"/>
                </a:lnTo>
                <a:lnTo>
                  <a:pt x="292036" y="195773"/>
                </a:lnTo>
                <a:cubicBezTo>
                  <a:pt x="294559" y="195773"/>
                  <a:pt x="296723" y="197936"/>
                  <a:pt x="296723" y="200460"/>
                </a:cubicBezTo>
                <a:cubicBezTo>
                  <a:pt x="296723" y="202983"/>
                  <a:pt x="294559" y="205147"/>
                  <a:pt x="292036" y="205147"/>
                </a:cubicBezTo>
                <a:lnTo>
                  <a:pt x="284464" y="205147"/>
                </a:lnTo>
                <a:lnTo>
                  <a:pt x="284464" y="293479"/>
                </a:lnTo>
                <a:lnTo>
                  <a:pt x="298165" y="293479"/>
                </a:lnTo>
                <a:cubicBezTo>
                  <a:pt x="300688" y="293479"/>
                  <a:pt x="302852" y="295642"/>
                  <a:pt x="302852" y="298166"/>
                </a:cubicBezTo>
                <a:cubicBezTo>
                  <a:pt x="302852" y="300689"/>
                  <a:pt x="300688" y="302853"/>
                  <a:pt x="298165" y="302853"/>
                </a:cubicBezTo>
                <a:lnTo>
                  <a:pt x="4687" y="302853"/>
                </a:lnTo>
                <a:cubicBezTo>
                  <a:pt x="2163" y="302853"/>
                  <a:pt x="0" y="300689"/>
                  <a:pt x="0" y="298166"/>
                </a:cubicBezTo>
                <a:cubicBezTo>
                  <a:pt x="0" y="295642"/>
                  <a:pt x="2163" y="293479"/>
                  <a:pt x="4687" y="293479"/>
                </a:cubicBezTo>
                <a:lnTo>
                  <a:pt x="18387" y="293479"/>
                </a:lnTo>
                <a:lnTo>
                  <a:pt x="18387" y="205147"/>
                </a:lnTo>
                <a:lnTo>
                  <a:pt x="10816" y="205147"/>
                </a:lnTo>
                <a:cubicBezTo>
                  <a:pt x="8292" y="205147"/>
                  <a:pt x="6129" y="202983"/>
                  <a:pt x="6129" y="200460"/>
                </a:cubicBezTo>
                <a:cubicBezTo>
                  <a:pt x="6129" y="197936"/>
                  <a:pt x="8292" y="195773"/>
                  <a:pt x="10816" y="195773"/>
                </a:cubicBezTo>
                <a:lnTo>
                  <a:pt x="61291" y="195773"/>
                </a:lnTo>
                <a:lnTo>
                  <a:pt x="61291" y="82563"/>
                </a:lnTo>
                <a:lnTo>
                  <a:pt x="53720" y="82563"/>
                </a:lnTo>
                <a:cubicBezTo>
                  <a:pt x="51196" y="82563"/>
                  <a:pt x="49033" y="80761"/>
                  <a:pt x="49033" y="77876"/>
                </a:cubicBezTo>
                <a:cubicBezTo>
                  <a:pt x="49033" y="75353"/>
                  <a:pt x="51196" y="73550"/>
                  <a:pt x="53720" y="73550"/>
                </a:cubicBezTo>
                <a:lnTo>
                  <a:pt x="110324" y="73550"/>
                </a:lnTo>
                <a:lnTo>
                  <a:pt x="110324" y="41462"/>
                </a:lnTo>
                <a:cubicBezTo>
                  <a:pt x="110324" y="18748"/>
                  <a:pt x="128712" y="0"/>
                  <a:pt x="15142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Poppins ExtraLight" pitchFamily="2" charset="77"/>
            </a:endParaRPr>
          </a:p>
        </p:txBody>
      </p:sp>
      <p:sp>
        <p:nvSpPr>
          <p:cNvPr id="69" name="Freeform 765">
            <a:extLst>
              <a:ext uri="{FF2B5EF4-FFF2-40B4-BE49-F238E27FC236}">
                <a16:creationId xmlns:a16="http://schemas.microsoft.com/office/drawing/2014/main" id="{831E97DE-ADDD-401A-8865-B4301C6F28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16276" y="1144237"/>
            <a:ext cx="436626" cy="365760"/>
          </a:xfrm>
          <a:custGeom>
            <a:avLst/>
            <a:gdLst>
              <a:gd name="T0" fmla="*/ 228519 w 302851"/>
              <a:gd name="T1" fmla="*/ 219210 h 253640"/>
              <a:gd name="T2" fmla="*/ 219336 w 302851"/>
              <a:gd name="T3" fmla="*/ 219210 h 253640"/>
              <a:gd name="T4" fmla="*/ 77704 w 302851"/>
              <a:gd name="T5" fmla="*/ 214617 h 253640"/>
              <a:gd name="T6" fmla="*/ 77704 w 302851"/>
              <a:gd name="T7" fmla="*/ 223802 h 253640"/>
              <a:gd name="T8" fmla="*/ 77704 w 302851"/>
              <a:gd name="T9" fmla="*/ 214617 h 253640"/>
              <a:gd name="T10" fmla="*/ 198893 w 302851"/>
              <a:gd name="T11" fmla="*/ 218642 h 253640"/>
              <a:gd name="T12" fmla="*/ 251233 w 302851"/>
              <a:gd name="T13" fmla="*/ 218642 h 253640"/>
              <a:gd name="T14" fmla="*/ 77969 w 302851"/>
              <a:gd name="T15" fmla="*/ 192665 h 253640"/>
              <a:gd name="T16" fmla="*/ 77969 w 302851"/>
              <a:gd name="T17" fmla="*/ 244980 h 253640"/>
              <a:gd name="T18" fmla="*/ 77969 w 302851"/>
              <a:gd name="T19" fmla="*/ 192665 h 253640"/>
              <a:gd name="T20" fmla="*/ 90662 w 302851"/>
              <a:gd name="T21" fmla="*/ 75319 h 253640"/>
              <a:gd name="T22" fmla="*/ 63104 w 302851"/>
              <a:gd name="T23" fmla="*/ 79998 h 253640"/>
              <a:gd name="T24" fmla="*/ 86311 w 302851"/>
              <a:gd name="T25" fmla="*/ 101234 h 253640"/>
              <a:gd name="T26" fmla="*/ 90662 w 302851"/>
              <a:gd name="T27" fmla="*/ 128590 h 253640"/>
              <a:gd name="T28" fmla="*/ 112418 w 302851"/>
              <a:gd name="T29" fmla="*/ 105555 h 253640"/>
              <a:gd name="T30" fmla="*/ 139976 w 302851"/>
              <a:gd name="T31" fmla="*/ 101234 h 253640"/>
              <a:gd name="T32" fmla="*/ 117131 w 302851"/>
              <a:gd name="T33" fmla="*/ 79998 h 253640"/>
              <a:gd name="T34" fmla="*/ 112418 w 302851"/>
              <a:gd name="T35" fmla="*/ 52282 h 253640"/>
              <a:gd name="T36" fmla="*/ 198893 w 302851"/>
              <a:gd name="T37" fmla="*/ 45821 h 253640"/>
              <a:gd name="T38" fmla="*/ 267116 w 302851"/>
              <a:gd name="T39" fmla="*/ 122309 h 253640"/>
              <a:gd name="T40" fmla="*/ 217303 w 302851"/>
              <a:gd name="T41" fmla="*/ 45821 h 253640"/>
              <a:gd name="T42" fmla="*/ 86311 w 302851"/>
              <a:gd name="T43" fmla="*/ 42924 h 253640"/>
              <a:gd name="T44" fmla="*/ 121483 w 302851"/>
              <a:gd name="T45" fmla="*/ 47603 h 253640"/>
              <a:gd name="T46" fmla="*/ 144689 w 302851"/>
              <a:gd name="T47" fmla="*/ 70640 h 253640"/>
              <a:gd name="T48" fmla="*/ 149040 w 302851"/>
              <a:gd name="T49" fmla="*/ 105555 h 253640"/>
              <a:gd name="T50" fmla="*/ 121483 w 302851"/>
              <a:gd name="T51" fmla="*/ 110233 h 253640"/>
              <a:gd name="T52" fmla="*/ 117131 w 302851"/>
              <a:gd name="T53" fmla="*/ 137950 h 253640"/>
              <a:gd name="T54" fmla="*/ 81597 w 302851"/>
              <a:gd name="T55" fmla="*/ 132910 h 253640"/>
              <a:gd name="T56" fmla="*/ 58391 w 302851"/>
              <a:gd name="T57" fmla="*/ 110233 h 253640"/>
              <a:gd name="T58" fmla="*/ 54039 w 302851"/>
              <a:gd name="T59" fmla="*/ 75319 h 253640"/>
              <a:gd name="T60" fmla="*/ 81597 w 302851"/>
              <a:gd name="T61" fmla="*/ 70640 h 253640"/>
              <a:gd name="T62" fmla="*/ 86311 w 302851"/>
              <a:gd name="T63" fmla="*/ 42924 h 253640"/>
              <a:gd name="T64" fmla="*/ 9024 w 302851"/>
              <a:gd name="T65" fmla="*/ 16957 h 253640"/>
              <a:gd name="T66" fmla="*/ 41511 w 302851"/>
              <a:gd name="T67" fmla="*/ 152977 h 253640"/>
              <a:gd name="T68" fmla="*/ 41511 w 302851"/>
              <a:gd name="T69" fmla="*/ 161998 h 253640"/>
              <a:gd name="T70" fmla="*/ 9024 w 302851"/>
              <a:gd name="T71" fmla="*/ 183645 h 253640"/>
              <a:gd name="T72" fmla="*/ 45843 w 302851"/>
              <a:gd name="T73" fmla="*/ 187974 h 253640"/>
              <a:gd name="T74" fmla="*/ 9024 w 302851"/>
              <a:gd name="T75" fmla="*/ 192665 h 253640"/>
              <a:gd name="T76" fmla="*/ 16965 w 302851"/>
              <a:gd name="T77" fmla="*/ 213951 h 253640"/>
              <a:gd name="T78" fmla="*/ 77969 w 302851"/>
              <a:gd name="T79" fmla="*/ 183645 h 253640"/>
              <a:gd name="T80" fmla="*/ 190229 w 302851"/>
              <a:gd name="T81" fmla="*/ 213951 h 253640"/>
              <a:gd name="T82" fmla="*/ 259896 w 302851"/>
              <a:gd name="T83" fmla="*/ 213951 h 253640"/>
              <a:gd name="T84" fmla="*/ 293827 w 302851"/>
              <a:gd name="T85" fmla="*/ 206374 h 253640"/>
              <a:gd name="T86" fmla="*/ 261702 w 302851"/>
              <a:gd name="T87" fmla="*/ 192665 h 253640"/>
              <a:gd name="T88" fmla="*/ 261702 w 302851"/>
              <a:gd name="T89" fmla="*/ 183645 h 253640"/>
              <a:gd name="T90" fmla="*/ 293827 w 302851"/>
              <a:gd name="T91" fmla="*/ 161998 h 253640"/>
              <a:gd name="T92" fmla="*/ 257009 w 302851"/>
              <a:gd name="T93" fmla="*/ 157667 h 253640"/>
              <a:gd name="T94" fmla="*/ 293827 w 302851"/>
              <a:gd name="T95" fmla="*/ 152977 h 253640"/>
              <a:gd name="T96" fmla="*/ 273974 w 302851"/>
              <a:gd name="T97" fmla="*/ 131329 h 253640"/>
              <a:gd name="T98" fmla="*/ 198893 w 302851"/>
              <a:gd name="T99" fmla="*/ 176069 h 253640"/>
              <a:gd name="T100" fmla="*/ 189869 w 302851"/>
              <a:gd name="T101" fmla="*/ 176069 h 253640"/>
              <a:gd name="T102" fmla="*/ 182288 w 302851"/>
              <a:gd name="T103" fmla="*/ 9020 h 253640"/>
              <a:gd name="T104" fmla="*/ 16965 w 302851"/>
              <a:gd name="T105" fmla="*/ 0 h 253640"/>
              <a:gd name="T106" fmla="*/ 198893 w 302851"/>
              <a:gd name="T107" fmla="*/ 16957 h 253640"/>
              <a:gd name="T108" fmla="*/ 217303 w 302851"/>
              <a:gd name="T109" fmla="*/ 36801 h 253640"/>
              <a:gd name="T110" fmla="*/ 277223 w 302851"/>
              <a:gd name="T111" fmla="*/ 122671 h 253640"/>
              <a:gd name="T112" fmla="*/ 303212 w 302851"/>
              <a:gd name="T113" fmla="*/ 206374 h 253640"/>
              <a:gd name="T114" fmla="*/ 259896 w 302851"/>
              <a:gd name="T115" fmla="*/ 223333 h 253640"/>
              <a:gd name="T116" fmla="*/ 190229 w 302851"/>
              <a:gd name="T117" fmla="*/ 223333 h 253640"/>
              <a:gd name="T118" fmla="*/ 77969 w 302851"/>
              <a:gd name="T119" fmla="*/ 254000 h 253640"/>
              <a:gd name="T120" fmla="*/ 16965 w 302851"/>
              <a:gd name="T121" fmla="*/ 223333 h 253640"/>
              <a:gd name="T122" fmla="*/ 0 w 302851"/>
              <a:gd name="T123" fmla="*/ 16957 h 25364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02851" h="253640">
                <a:moveTo>
                  <a:pt x="223661" y="214313"/>
                </a:moveTo>
                <a:cubicBezTo>
                  <a:pt x="226131" y="214313"/>
                  <a:pt x="228247" y="216430"/>
                  <a:pt x="228247" y="218899"/>
                </a:cubicBezTo>
                <a:cubicBezTo>
                  <a:pt x="228247" y="221369"/>
                  <a:pt x="226131" y="223485"/>
                  <a:pt x="223661" y="223485"/>
                </a:cubicBezTo>
                <a:cubicBezTo>
                  <a:pt x="221192" y="223485"/>
                  <a:pt x="219075" y="221369"/>
                  <a:pt x="219075" y="218899"/>
                </a:cubicBezTo>
                <a:cubicBezTo>
                  <a:pt x="219075" y="216430"/>
                  <a:pt x="221192" y="214313"/>
                  <a:pt x="223661" y="214313"/>
                </a:cubicBezTo>
                <a:close/>
                <a:moveTo>
                  <a:pt x="77611" y="214313"/>
                </a:moveTo>
                <a:cubicBezTo>
                  <a:pt x="80081" y="214313"/>
                  <a:pt x="82197" y="216430"/>
                  <a:pt x="82197" y="218899"/>
                </a:cubicBezTo>
                <a:cubicBezTo>
                  <a:pt x="82197" y="221369"/>
                  <a:pt x="80081" y="223485"/>
                  <a:pt x="77611" y="223485"/>
                </a:cubicBezTo>
                <a:cubicBezTo>
                  <a:pt x="75142" y="223485"/>
                  <a:pt x="73025" y="221369"/>
                  <a:pt x="73025" y="218899"/>
                </a:cubicBezTo>
                <a:cubicBezTo>
                  <a:pt x="73025" y="216430"/>
                  <a:pt x="75142" y="214313"/>
                  <a:pt x="77611" y="214313"/>
                </a:cubicBezTo>
                <a:close/>
                <a:moveTo>
                  <a:pt x="224615" y="192392"/>
                </a:moveTo>
                <a:cubicBezTo>
                  <a:pt x="210193" y="192392"/>
                  <a:pt x="198656" y="204281"/>
                  <a:pt x="198656" y="218332"/>
                </a:cubicBezTo>
                <a:cubicBezTo>
                  <a:pt x="198656" y="232743"/>
                  <a:pt x="210193" y="244633"/>
                  <a:pt x="224615" y="244633"/>
                </a:cubicBezTo>
                <a:cubicBezTo>
                  <a:pt x="239036" y="244633"/>
                  <a:pt x="250934" y="232743"/>
                  <a:pt x="250934" y="218332"/>
                </a:cubicBezTo>
                <a:cubicBezTo>
                  <a:pt x="250934" y="204281"/>
                  <a:pt x="239036" y="192392"/>
                  <a:pt x="224615" y="192392"/>
                </a:cubicBezTo>
                <a:close/>
                <a:moveTo>
                  <a:pt x="77876" y="192392"/>
                </a:moveTo>
                <a:cubicBezTo>
                  <a:pt x="63455" y="192392"/>
                  <a:pt x="51917" y="204281"/>
                  <a:pt x="51917" y="218332"/>
                </a:cubicBezTo>
                <a:cubicBezTo>
                  <a:pt x="51917" y="232743"/>
                  <a:pt x="63455" y="244633"/>
                  <a:pt x="77876" y="244633"/>
                </a:cubicBezTo>
                <a:cubicBezTo>
                  <a:pt x="92298" y="244633"/>
                  <a:pt x="104195" y="232743"/>
                  <a:pt x="104195" y="218332"/>
                </a:cubicBezTo>
                <a:cubicBezTo>
                  <a:pt x="104195" y="204281"/>
                  <a:pt x="92298" y="192392"/>
                  <a:pt x="77876" y="192392"/>
                </a:cubicBezTo>
                <a:close/>
                <a:moveTo>
                  <a:pt x="90554" y="52208"/>
                </a:moveTo>
                <a:lnTo>
                  <a:pt x="90554" y="75212"/>
                </a:lnTo>
                <a:cubicBezTo>
                  <a:pt x="90554" y="77728"/>
                  <a:pt x="88743" y="79885"/>
                  <a:pt x="86208" y="79885"/>
                </a:cubicBezTo>
                <a:lnTo>
                  <a:pt x="63029" y="79885"/>
                </a:lnTo>
                <a:lnTo>
                  <a:pt x="63029" y="101091"/>
                </a:lnTo>
                <a:lnTo>
                  <a:pt x="86208" y="101091"/>
                </a:lnTo>
                <a:cubicBezTo>
                  <a:pt x="88743" y="101091"/>
                  <a:pt x="90554" y="102889"/>
                  <a:pt x="90554" y="105405"/>
                </a:cubicBezTo>
                <a:lnTo>
                  <a:pt x="90554" y="128408"/>
                </a:lnTo>
                <a:lnTo>
                  <a:pt x="112284" y="128408"/>
                </a:lnTo>
                <a:lnTo>
                  <a:pt x="112284" y="105405"/>
                </a:lnTo>
                <a:cubicBezTo>
                  <a:pt x="112284" y="102889"/>
                  <a:pt x="114457" y="101091"/>
                  <a:pt x="116992" y="101091"/>
                </a:cubicBezTo>
                <a:lnTo>
                  <a:pt x="139809" y="101091"/>
                </a:lnTo>
                <a:lnTo>
                  <a:pt x="139809" y="79885"/>
                </a:lnTo>
                <a:lnTo>
                  <a:pt x="116992" y="79885"/>
                </a:lnTo>
                <a:cubicBezTo>
                  <a:pt x="114457" y="79885"/>
                  <a:pt x="112284" y="77728"/>
                  <a:pt x="112284" y="75212"/>
                </a:cubicBezTo>
                <a:lnTo>
                  <a:pt x="112284" y="52208"/>
                </a:lnTo>
                <a:lnTo>
                  <a:pt x="90554" y="52208"/>
                </a:lnTo>
                <a:close/>
                <a:moveTo>
                  <a:pt x="198656" y="45756"/>
                </a:moveTo>
                <a:lnTo>
                  <a:pt x="198656" y="122136"/>
                </a:lnTo>
                <a:lnTo>
                  <a:pt x="266798" y="122136"/>
                </a:lnTo>
                <a:lnTo>
                  <a:pt x="240478" y="61609"/>
                </a:lnTo>
                <a:cubicBezTo>
                  <a:pt x="236513" y="51881"/>
                  <a:pt x="227139" y="45756"/>
                  <a:pt x="217044" y="45756"/>
                </a:cubicBezTo>
                <a:lnTo>
                  <a:pt x="198656" y="45756"/>
                </a:lnTo>
                <a:close/>
                <a:moveTo>
                  <a:pt x="86208" y="42863"/>
                </a:moveTo>
                <a:lnTo>
                  <a:pt x="116992" y="42863"/>
                </a:lnTo>
                <a:cubicBezTo>
                  <a:pt x="119527" y="42863"/>
                  <a:pt x="121338" y="45020"/>
                  <a:pt x="121338" y="47536"/>
                </a:cubicBezTo>
                <a:lnTo>
                  <a:pt x="121338" y="70540"/>
                </a:lnTo>
                <a:lnTo>
                  <a:pt x="144517" y="70540"/>
                </a:lnTo>
                <a:cubicBezTo>
                  <a:pt x="147052" y="70540"/>
                  <a:pt x="148863" y="72696"/>
                  <a:pt x="148863" y="75212"/>
                </a:cubicBezTo>
                <a:lnTo>
                  <a:pt x="148863" y="105405"/>
                </a:lnTo>
                <a:cubicBezTo>
                  <a:pt x="148863" y="107921"/>
                  <a:pt x="147052" y="110077"/>
                  <a:pt x="144517" y="110077"/>
                </a:cubicBezTo>
                <a:lnTo>
                  <a:pt x="121338" y="110077"/>
                </a:lnTo>
                <a:lnTo>
                  <a:pt x="121338" y="132722"/>
                </a:lnTo>
                <a:cubicBezTo>
                  <a:pt x="121338" y="135597"/>
                  <a:pt x="119527" y="137754"/>
                  <a:pt x="116992" y="137754"/>
                </a:cubicBezTo>
                <a:lnTo>
                  <a:pt x="86208" y="137754"/>
                </a:lnTo>
                <a:cubicBezTo>
                  <a:pt x="83673" y="137754"/>
                  <a:pt x="81500" y="135597"/>
                  <a:pt x="81500" y="132722"/>
                </a:cubicBezTo>
                <a:lnTo>
                  <a:pt x="81500" y="110077"/>
                </a:lnTo>
                <a:lnTo>
                  <a:pt x="58321" y="110077"/>
                </a:lnTo>
                <a:cubicBezTo>
                  <a:pt x="55786" y="110077"/>
                  <a:pt x="53975" y="107921"/>
                  <a:pt x="53975" y="105405"/>
                </a:cubicBezTo>
                <a:lnTo>
                  <a:pt x="53975" y="75212"/>
                </a:lnTo>
                <a:cubicBezTo>
                  <a:pt x="53975" y="72696"/>
                  <a:pt x="55786" y="70540"/>
                  <a:pt x="58321" y="70540"/>
                </a:cubicBezTo>
                <a:lnTo>
                  <a:pt x="81500" y="70540"/>
                </a:lnTo>
                <a:lnTo>
                  <a:pt x="81500" y="47536"/>
                </a:lnTo>
                <a:cubicBezTo>
                  <a:pt x="81500" y="45020"/>
                  <a:pt x="83673" y="42863"/>
                  <a:pt x="86208" y="42863"/>
                </a:cubicBezTo>
                <a:close/>
                <a:moveTo>
                  <a:pt x="16945" y="9007"/>
                </a:moveTo>
                <a:cubicBezTo>
                  <a:pt x="12619" y="9007"/>
                  <a:pt x="9013" y="12610"/>
                  <a:pt x="9013" y="16933"/>
                </a:cubicBezTo>
                <a:lnTo>
                  <a:pt x="9013" y="152760"/>
                </a:lnTo>
                <a:lnTo>
                  <a:pt x="41462" y="152760"/>
                </a:lnTo>
                <a:cubicBezTo>
                  <a:pt x="43986" y="152760"/>
                  <a:pt x="45788" y="154922"/>
                  <a:pt x="45788" y="157444"/>
                </a:cubicBezTo>
                <a:cubicBezTo>
                  <a:pt x="45788" y="159966"/>
                  <a:pt x="43986" y="161768"/>
                  <a:pt x="41462" y="161768"/>
                </a:cubicBezTo>
                <a:lnTo>
                  <a:pt x="9013" y="161768"/>
                </a:lnTo>
                <a:lnTo>
                  <a:pt x="9013" y="183385"/>
                </a:lnTo>
                <a:lnTo>
                  <a:pt x="41462" y="183385"/>
                </a:lnTo>
                <a:cubicBezTo>
                  <a:pt x="43986" y="183385"/>
                  <a:pt x="45788" y="185186"/>
                  <a:pt x="45788" y="187708"/>
                </a:cubicBezTo>
                <a:cubicBezTo>
                  <a:pt x="45788" y="190230"/>
                  <a:pt x="43986" y="192392"/>
                  <a:pt x="41462" y="192392"/>
                </a:cubicBezTo>
                <a:lnTo>
                  <a:pt x="9013" y="192392"/>
                </a:lnTo>
                <a:lnTo>
                  <a:pt x="9013" y="206082"/>
                </a:lnTo>
                <a:cubicBezTo>
                  <a:pt x="9013" y="210406"/>
                  <a:pt x="12619" y="213648"/>
                  <a:pt x="16945" y="213648"/>
                </a:cubicBezTo>
                <a:lnTo>
                  <a:pt x="43264" y="213648"/>
                </a:lnTo>
                <a:cubicBezTo>
                  <a:pt x="45428" y="196715"/>
                  <a:pt x="60210" y="183385"/>
                  <a:pt x="77876" y="183385"/>
                </a:cubicBezTo>
                <a:cubicBezTo>
                  <a:pt x="95903" y="183385"/>
                  <a:pt x="110685" y="196715"/>
                  <a:pt x="112848" y="213648"/>
                </a:cubicBezTo>
                <a:lnTo>
                  <a:pt x="190003" y="213648"/>
                </a:lnTo>
                <a:cubicBezTo>
                  <a:pt x="192166" y="196715"/>
                  <a:pt x="206949" y="183385"/>
                  <a:pt x="224615" y="183385"/>
                </a:cubicBezTo>
                <a:cubicBezTo>
                  <a:pt x="242642" y="183385"/>
                  <a:pt x="257424" y="196715"/>
                  <a:pt x="259587" y="213648"/>
                </a:cubicBezTo>
                <a:lnTo>
                  <a:pt x="285906" y="213648"/>
                </a:lnTo>
                <a:cubicBezTo>
                  <a:pt x="290233" y="213648"/>
                  <a:pt x="293477" y="210406"/>
                  <a:pt x="293477" y="206082"/>
                </a:cubicBezTo>
                <a:lnTo>
                  <a:pt x="293477" y="192392"/>
                </a:lnTo>
                <a:lnTo>
                  <a:pt x="261390" y="192392"/>
                </a:lnTo>
                <a:cubicBezTo>
                  <a:pt x="258866" y="192392"/>
                  <a:pt x="256703" y="190230"/>
                  <a:pt x="256703" y="187708"/>
                </a:cubicBezTo>
                <a:cubicBezTo>
                  <a:pt x="256703" y="185186"/>
                  <a:pt x="258866" y="183385"/>
                  <a:pt x="261390" y="183385"/>
                </a:cubicBezTo>
                <a:lnTo>
                  <a:pt x="293477" y="183385"/>
                </a:lnTo>
                <a:lnTo>
                  <a:pt x="293477" y="161768"/>
                </a:lnTo>
                <a:lnTo>
                  <a:pt x="261390" y="161768"/>
                </a:lnTo>
                <a:cubicBezTo>
                  <a:pt x="258866" y="161768"/>
                  <a:pt x="256703" y="159966"/>
                  <a:pt x="256703" y="157444"/>
                </a:cubicBezTo>
                <a:cubicBezTo>
                  <a:pt x="256703" y="154922"/>
                  <a:pt x="258866" y="152760"/>
                  <a:pt x="261390" y="152760"/>
                </a:cubicBezTo>
                <a:lnTo>
                  <a:pt x="293477" y="152760"/>
                </a:lnTo>
                <a:lnTo>
                  <a:pt x="293477" y="151319"/>
                </a:lnTo>
                <a:cubicBezTo>
                  <a:pt x="293477" y="140150"/>
                  <a:pt x="284825" y="131143"/>
                  <a:pt x="273648" y="131143"/>
                </a:cubicBezTo>
                <a:lnTo>
                  <a:pt x="198656" y="131143"/>
                </a:lnTo>
                <a:lnTo>
                  <a:pt x="198656" y="175819"/>
                </a:lnTo>
                <a:cubicBezTo>
                  <a:pt x="198656" y="178341"/>
                  <a:pt x="196853" y="180142"/>
                  <a:pt x="194330" y="180142"/>
                </a:cubicBezTo>
                <a:cubicBezTo>
                  <a:pt x="191806" y="180142"/>
                  <a:pt x="189643" y="178341"/>
                  <a:pt x="189643" y="175819"/>
                </a:cubicBezTo>
                <a:lnTo>
                  <a:pt x="189643" y="16933"/>
                </a:lnTo>
                <a:cubicBezTo>
                  <a:pt x="189643" y="12610"/>
                  <a:pt x="186037" y="9007"/>
                  <a:pt x="182071" y="9007"/>
                </a:cubicBezTo>
                <a:lnTo>
                  <a:pt x="16945" y="9007"/>
                </a:lnTo>
                <a:close/>
                <a:moveTo>
                  <a:pt x="16945" y="0"/>
                </a:moveTo>
                <a:lnTo>
                  <a:pt x="182071" y="0"/>
                </a:lnTo>
                <a:cubicBezTo>
                  <a:pt x="191085" y="0"/>
                  <a:pt x="198656" y="7566"/>
                  <a:pt x="198656" y="16933"/>
                </a:cubicBezTo>
                <a:lnTo>
                  <a:pt x="198656" y="36749"/>
                </a:lnTo>
                <a:lnTo>
                  <a:pt x="217044" y="36749"/>
                </a:lnTo>
                <a:cubicBezTo>
                  <a:pt x="230744" y="36749"/>
                  <a:pt x="243723" y="45036"/>
                  <a:pt x="249131" y="58006"/>
                </a:cubicBezTo>
                <a:lnTo>
                  <a:pt x="276893" y="122497"/>
                </a:lnTo>
                <a:cubicBezTo>
                  <a:pt x="291314" y="123938"/>
                  <a:pt x="302851" y="136187"/>
                  <a:pt x="302851" y="151319"/>
                </a:cubicBezTo>
                <a:lnTo>
                  <a:pt x="302851" y="206082"/>
                </a:lnTo>
                <a:cubicBezTo>
                  <a:pt x="302851" y="215450"/>
                  <a:pt x="295280" y="223016"/>
                  <a:pt x="285906" y="223016"/>
                </a:cubicBezTo>
                <a:lnTo>
                  <a:pt x="259587" y="223016"/>
                </a:lnTo>
                <a:cubicBezTo>
                  <a:pt x="257424" y="240309"/>
                  <a:pt x="242642" y="253640"/>
                  <a:pt x="224615" y="253640"/>
                </a:cubicBezTo>
                <a:cubicBezTo>
                  <a:pt x="206949" y="253640"/>
                  <a:pt x="192166" y="240309"/>
                  <a:pt x="190003" y="223016"/>
                </a:cubicBezTo>
                <a:lnTo>
                  <a:pt x="112848" y="223016"/>
                </a:lnTo>
                <a:cubicBezTo>
                  <a:pt x="110685" y="240309"/>
                  <a:pt x="95903" y="253640"/>
                  <a:pt x="77876" y="253640"/>
                </a:cubicBezTo>
                <a:cubicBezTo>
                  <a:pt x="60210" y="253640"/>
                  <a:pt x="45428" y="240309"/>
                  <a:pt x="43264" y="223016"/>
                </a:cubicBezTo>
                <a:lnTo>
                  <a:pt x="16945" y="223016"/>
                </a:lnTo>
                <a:cubicBezTo>
                  <a:pt x="7571" y="223016"/>
                  <a:pt x="0" y="215450"/>
                  <a:pt x="0" y="206082"/>
                </a:cubicBezTo>
                <a:lnTo>
                  <a:pt x="0" y="16933"/>
                </a:lnTo>
                <a:cubicBezTo>
                  <a:pt x="0" y="7566"/>
                  <a:pt x="7571" y="0"/>
                  <a:pt x="1694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Poppins ExtraLight" pitchFamily="2" charset="77"/>
            </a:endParaRPr>
          </a:p>
        </p:txBody>
      </p:sp>
      <p:sp>
        <p:nvSpPr>
          <p:cNvPr id="70" name="Freeform 739">
            <a:extLst>
              <a:ext uri="{FF2B5EF4-FFF2-40B4-BE49-F238E27FC236}">
                <a16:creationId xmlns:a16="http://schemas.microsoft.com/office/drawing/2014/main" id="{9FCB0C62-A5CB-45B2-A674-B3D4953AE5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429035" y="1141954"/>
            <a:ext cx="413646" cy="411480"/>
          </a:xfrm>
          <a:custGeom>
            <a:avLst/>
            <a:gdLst>
              <a:gd name="T0" fmla="*/ 211851 w 302531"/>
              <a:gd name="T1" fmla="*/ 64964 h 301266"/>
              <a:gd name="T2" fmla="*/ 180979 w 302531"/>
              <a:gd name="T3" fmla="*/ 69620 h 301266"/>
              <a:gd name="T4" fmla="*/ 207493 w 302531"/>
              <a:gd name="T5" fmla="*/ 91101 h 301266"/>
              <a:gd name="T6" fmla="*/ 211851 w 302531"/>
              <a:gd name="T7" fmla="*/ 121176 h 301266"/>
              <a:gd name="T8" fmla="*/ 233643 w 302531"/>
              <a:gd name="T9" fmla="*/ 95398 h 301266"/>
              <a:gd name="T10" fmla="*/ 264515 w 302531"/>
              <a:gd name="T11" fmla="*/ 91101 h 301266"/>
              <a:gd name="T12" fmla="*/ 238001 w 302531"/>
              <a:gd name="T13" fmla="*/ 69620 h 301266"/>
              <a:gd name="T14" fmla="*/ 233643 w 302531"/>
              <a:gd name="T15" fmla="*/ 39187 h 301266"/>
              <a:gd name="T16" fmla="*/ 207493 w 302531"/>
              <a:gd name="T17" fmla="*/ 30235 h 301266"/>
              <a:gd name="T18" fmla="*/ 242723 w 302531"/>
              <a:gd name="T19" fmla="*/ 34531 h 301266"/>
              <a:gd name="T20" fmla="*/ 268873 w 302531"/>
              <a:gd name="T21" fmla="*/ 60311 h 301266"/>
              <a:gd name="T22" fmla="*/ 273594 w 302531"/>
              <a:gd name="T23" fmla="*/ 95398 h 301266"/>
              <a:gd name="T24" fmla="*/ 242723 w 302531"/>
              <a:gd name="T25" fmla="*/ 100052 h 301266"/>
              <a:gd name="T26" fmla="*/ 238001 w 302531"/>
              <a:gd name="T27" fmla="*/ 130128 h 301266"/>
              <a:gd name="T28" fmla="*/ 202770 w 302531"/>
              <a:gd name="T29" fmla="*/ 125832 h 301266"/>
              <a:gd name="T30" fmla="*/ 176622 w 302531"/>
              <a:gd name="T31" fmla="*/ 100052 h 301266"/>
              <a:gd name="T32" fmla="*/ 171899 w 302531"/>
              <a:gd name="T33" fmla="*/ 64964 h 301266"/>
              <a:gd name="T34" fmla="*/ 202770 w 302531"/>
              <a:gd name="T35" fmla="*/ 60311 h 301266"/>
              <a:gd name="T36" fmla="*/ 207493 w 302531"/>
              <a:gd name="T37" fmla="*/ 30235 h 301266"/>
              <a:gd name="T38" fmla="*/ 150977 w 302531"/>
              <a:gd name="T39" fmla="*/ 23061 h 301266"/>
              <a:gd name="T40" fmla="*/ 164682 w 302531"/>
              <a:gd name="T41" fmla="*/ 152788 h 301266"/>
              <a:gd name="T42" fmla="*/ 240420 w 302531"/>
              <a:gd name="T43" fmla="*/ 153508 h 301266"/>
              <a:gd name="T44" fmla="*/ 294517 w 302531"/>
              <a:gd name="T45" fmla="*/ 23061 h 301266"/>
              <a:gd name="T46" fmla="*/ 164682 w 302531"/>
              <a:gd name="T47" fmla="*/ 9009 h 301266"/>
              <a:gd name="T48" fmla="*/ 13060 w 302531"/>
              <a:gd name="T49" fmla="*/ 13318 h 301266"/>
              <a:gd name="T50" fmla="*/ 280019 w 302531"/>
              <a:gd name="T51" fmla="*/ 292986 h 301266"/>
              <a:gd name="T52" fmla="*/ 294488 w 302531"/>
              <a:gd name="T53" fmla="*/ 278949 h 301266"/>
              <a:gd name="T54" fmla="*/ 226844 w 302531"/>
              <a:gd name="T55" fmla="*/ 245835 h 301266"/>
              <a:gd name="T56" fmla="*/ 230101 w 302531"/>
              <a:gd name="T57" fmla="*/ 237196 h 301266"/>
              <a:gd name="T58" fmla="*/ 294488 w 302531"/>
              <a:gd name="T59" fmla="*/ 245115 h 301266"/>
              <a:gd name="T60" fmla="*/ 229015 w 302531"/>
              <a:gd name="T61" fmla="*/ 211281 h 301266"/>
              <a:gd name="T62" fmla="*/ 217801 w 302531"/>
              <a:gd name="T63" fmla="*/ 218120 h 301266"/>
              <a:gd name="T64" fmla="*/ 196097 w 302531"/>
              <a:gd name="T65" fmla="*/ 231437 h 301266"/>
              <a:gd name="T66" fmla="*/ 71661 w 302531"/>
              <a:gd name="T67" fmla="*/ 92863 h 301266"/>
              <a:gd name="T68" fmla="*/ 90833 w 302531"/>
              <a:gd name="T69" fmla="*/ 82066 h 301266"/>
              <a:gd name="T70" fmla="*/ 70937 w 302531"/>
              <a:gd name="T71" fmla="*/ 19436 h 301266"/>
              <a:gd name="T72" fmla="*/ 48873 w 302531"/>
              <a:gd name="T73" fmla="*/ 8999 h 301266"/>
              <a:gd name="T74" fmla="*/ 62979 w 302531"/>
              <a:gd name="T75" fmla="*/ 79185 h 301266"/>
              <a:gd name="T76" fmla="*/ 56830 w 302531"/>
              <a:gd name="T77" fmla="*/ 76666 h 301266"/>
              <a:gd name="T78" fmla="*/ 23189 w 302531"/>
              <a:gd name="T79" fmla="*/ 8999 h 301266"/>
              <a:gd name="T80" fmla="*/ 280813 w 302531"/>
              <a:gd name="T81" fmla="*/ 0 h 301266"/>
              <a:gd name="T82" fmla="*/ 303895 w 302531"/>
              <a:gd name="T83" fmla="*/ 193866 h 301266"/>
              <a:gd name="T84" fmla="*/ 299206 w 302531"/>
              <a:gd name="T85" fmla="*/ 198551 h 301266"/>
              <a:gd name="T86" fmla="*/ 236814 w 302531"/>
              <a:gd name="T87" fmla="*/ 162156 h 301266"/>
              <a:gd name="T88" fmla="*/ 141600 w 302531"/>
              <a:gd name="T89" fmla="*/ 139094 h 301266"/>
              <a:gd name="T90" fmla="*/ 164682 w 302531"/>
              <a:gd name="T91" fmla="*/ 0 h 301266"/>
              <a:gd name="T92" fmla="*/ 57553 w 302531"/>
              <a:gd name="T93" fmla="*/ 0 h 301266"/>
              <a:gd name="T94" fmla="*/ 99876 w 302531"/>
              <a:gd name="T95" fmla="*/ 70547 h 301266"/>
              <a:gd name="T96" fmla="*/ 84683 w 302531"/>
              <a:gd name="T97" fmla="*/ 94663 h 301266"/>
              <a:gd name="T98" fmla="*/ 79258 w 302531"/>
              <a:gd name="T99" fmla="*/ 103301 h 301266"/>
              <a:gd name="T100" fmla="*/ 205864 w 302531"/>
              <a:gd name="T101" fmla="*/ 223159 h 301266"/>
              <a:gd name="T102" fmla="*/ 216717 w 302531"/>
              <a:gd name="T103" fmla="*/ 203722 h 301266"/>
              <a:gd name="T104" fmla="*/ 286531 w 302531"/>
              <a:gd name="T105" fmla="*/ 222799 h 301266"/>
              <a:gd name="T106" fmla="*/ 303894 w 302531"/>
              <a:gd name="T107" fmla="*/ 278949 h 301266"/>
              <a:gd name="T108" fmla="*/ 280743 w 302531"/>
              <a:gd name="T109" fmla="*/ 301984 h 301266"/>
              <a:gd name="T110" fmla="*/ 38 w 302531"/>
              <a:gd name="T111" fmla="*/ 23755 h 301266"/>
              <a:gd name="T112" fmla="*/ 23189 w 302531"/>
              <a:gd name="T113" fmla="*/ 0 h 30126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302531" h="301266">
                <a:moveTo>
                  <a:pt x="210900" y="39093"/>
                </a:moveTo>
                <a:lnTo>
                  <a:pt x="210900" y="64810"/>
                </a:lnTo>
                <a:cubicBezTo>
                  <a:pt x="210900" y="67310"/>
                  <a:pt x="209093" y="69454"/>
                  <a:pt x="206562" y="69454"/>
                </a:cubicBezTo>
                <a:lnTo>
                  <a:pt x="180167" y="69454"/>
                </a:lnTo>
                <a:lnTo>
                  <a:pt x="180167" y="90885"/>
                </a:lnTo>
                <a:lnTo>
                  <a:pt x="206562" y="90885"/>
                </a:lnTo>
                <a:cubicBezTo>
                  <a:pt x="209093" y="90885"/>
                  <a:pt x="210900" y="92671"/>
                  <a:pt x="210900" y="95171"/>
                </a:cubicBezTo>
                <a:lnTo>
                  <a:pt x="210900" y="120888"/>
                </a:lnTo>
                <a:lnTo>
                  <a:pt x="232594" y="120888"/>
                </a:lnTo>
                <a:lnTo>
                  <a:pt x="232594" y="95171"/>
                </a:lnTo>
                <a:cubicBezTo>
                  <a:pt x="232594" y="92671"/>
                  <a:pt x="234402" y="90885"/>
                  <a:pt x="236933" y="90885"/>
                </a:cubicBezTo>
                <a:lnTo>
                  <a:pt x="263328" y="90885"/>
                </a:lnTo>
                <a:lnTo>
                  <a:pt x="263328" y="69454"/>
                </a:lnTo>
                <a:lnTo>
                  <a:pt x="236933" y="69454"/>
                </a:lnTo>
                <a:cubicBezTo>
                  <a:pt x="234402" y="69454"/>
                  <a:pt x="232594" y="67310"/>
                  <a:pt x="232594" y="64810"/>
                </a:cubicBezTo>
                <a:lnTo>
                  <a:pt x="232594" y="39093"/>
                </a:lnTo>
                <a:lnTo>
                  <a:pt x="210900" y="39093"/>
                </a:lnTo>
                <a:close/>
                <a:moveTo>
                  <a:pt x="206562" y="30163"/>
                </a:moveTo>
                <a:lnTo>
                  <a:pt x="236933" y="30163"/>
                </a:lnTo>
                <a:cubicBezTo>
                  <a:pt x="239464" y="30163"/>
                  <a:pt x="241634" y="32306"/>
                  <a:pt x="241634" y="34449"/>
                </a:cubicBezTo>
                <a:lnTo>
                  <a:pt x="241634" y="60167"/>
                </a:lnTo>
                <a:lnTo>
                  <a:pt x="267666" y="60167"/>
                </a:lnTo>
                <a:cubicBezTo>
                  <a:pt x="270197" y="60167"/>
                  <a:pt x="272367" y="62310"/>
                  <a:pt x="272367" y="64810"/>
                </a:cubicBezTo>
                <a:lnTo>
                  <a:pt x="272367" y="95171"/>
                </a:lnTo>
                <a:cubicBezTo>
                  <a:pt x="272367" y="97671"/>
                  <a:pt x="270197" y="99814"/>
                  <a:pt x="267666" y="99814"/>
                </a:cubicBezTo>
                <a:lnTo>
                  <a:pt x="241634" y="99814"/>
                </a:lnTo>
                <a:lnTo>
                  <a:pt x="241634" y="125532"/>
                </a:lnTo>
                <a:cubicBezTo>
                  <a:pt x="241634" y="128032"/>
                  <a:pt x="239464" y="129818"/>
                  <a:pt x="236933" y="129818"/>
                </a:cubicBezTo>
                <a:lnTo>
                  <a:pt x="206562" y="129818"/>
                </a:lnTo>
                <a:cubicBezTo>
                  <a:pt x="204031" y="129818"/>
                  <a:pt x="201861" y="128032"/>
                  <a:pt x="201861" y="125532"/>
                </a:cubicBezTo>
                <a:lnTo>
                  <a:pt x="201861" y="99814"/>
                </a:lnTo>
                <a:lnTo>
                  <a:pt x="175829" y="99814"/>
                </a:lnTo>
                <a:cubicBezTo>
                  <a:pt x="172936" y="99814"/>
                  <a:pt x="171128" y="97671"/>
                  <a:pt x="171128" y="95171"/>
                </a:cubicBezTo>
                <a:lnTo>
                  <a:pt x="171128" y="64810"/>
                </a:lnTo>
                <a:cubicBezTo>
                  <a:pt x="171128" y="62310"/>
                  <a:pt x="172936" y="60167"/>
                  <a:pt x="175829" y="60167"/>
                </a:cubicBezTo>
                <a:lnTo>
                  <a:pt x="201861" y="60167"/>
                </a:lnTo>
                <a:lnTo>
                  <a:pt x="201861" y="34449"/>
                </a:lnTo>
                <a:cubicBezTo>
                  <a:pt x="201861" y="32306"/>
                  <a:pt x="204031" y="30163"/>
                  <a:pt x="206562" y="30163"/>
                </a:cubicBezTo>
                <a:close/>
                <a:moveTo>
                  <a:pt x="163943" y="8987"/>
                </a:moveTo>
                <a:cubicBezTo>
                  <a:pt x="156403" y="8987"/>
                  <a:pt x="150300" y="15458"/>
                  <a:pt x="150300" y="23007"/>
                </a:cubicBezTo>
                <a:lnTo>
                  <a:pt x="150300" y="138763"/>
                </a:lnTo>
                <a:cubicBezTo>
                  <a:pt x="150300" y="146312"/>
                  <a:pt x="156403" y="152424"/>
                  <a:pt x="163943" y="152424"/>
                </a:cubicBezTo>
                <a:lnTo>
                  <a:pt x="236828" y="152424"/>
                </a:lnTo>
                <a:cubicBezTo>
                  <a:pt x="237905" y="152424"/>
                  <a:pt x="238623" y="152424"/>
                  <a:pt x="239341" y="153143"/>
                </a:cubicBezTo>
                <a:lnTo>
                  <a:pt x="293196" y="185497"/>
                </a:lnTo>
                <a:lnTo>
                  <a:pt x="293196" y="23007"/>
                </a:lnTo>
                <a:cubicBezTo>
                  <a:pt x="293196" y="15458"/>
                  <a:pt x="287093" y="8987"/>
                  <a:pt x="279553" y="8987"/>
                </a:cubicBezTo>
                <a:lnTo>
                  <a:pt x="163943" y="8987"/>
                </a:lnTo>
                <a:close/>
                <a:moveTo>
                  <a:pt x="23085" y="8977"/>
                </a:moveTo>
                <a:cubicBezTo>
                  <a:pt x="19124" y="8977"/>
                  <a:pt x="15523" y="10772"/>
                  <a:pt x="13002" y="13286"/>
                </a:cubicBezTo>
                <a:cubicBezTo>
                  <a:pt x="10121" y="16158"/>
                  <a:pt x="9041" y="19749"/>
                  <a:pt x="9401" y="23340"/>
                </a:cubicBezTo>
                <a:cubicBezTo>
                  <a:pt x="18764" y="167330"/>
                  <a:pt x="134719" y="282953"/>
                  <a:pt x="278763" y="292289"/>
                </a:cubicBezTo>
                <a:cubicBezTo>
                  <a:pt x="282724" y="292648"/>
                  <a:pt x="286325" y="291212"/>
                  <a:pt x="288846" y="288698"/>
                </a:cubicBezTo>
                <a:cubicBezTo>
                  <a:pt x="291727" y="285826"/>
                  <a:pt x="293167" y="282235"/>
                  <a:pt x="293167" y="278285"/>
                </a:cubicBezTo>
                <a:lnTo>
                  <a:pt x="293167" y="262486"/>
                </a:lnTo>
                <a:cubicBezTo>
                  <a:pt x="270120" y="259254"/>
                  <a:pt x="247433" y="253509"/>
                  <a:pt x="225827" y="245250"/>
                </a:cubicBezTo>
                <a:cubicBezTo>
                  <a:pt x="223306" y="244173"/>
                  <a:pt x="222226" y="241659"/>
                  <a:pt x="223306" y="239146"/>
                </a:cubicBezTo>
                <a:cubicBezTo>
                  <a:pt x="224026" y="236632"/>
                  <a:pt x="226907" y="235555"/>
                  <a:pt x="229068" y="236632"/>
                </a:cubicBezTo>
                <a:cubicBezTo>
                  <a:pt x="249954" y="244532"/>
                  <a:pt x="271561" y="250277"/>
                  <a:pt x="293167" y="253150"/>
                </a:cubicBezTo>
                <a:lnTo>
                  <a:pt x="293167" y="244532"/>
                </a:lnTo>
                <a:cubicBezTo>
                  <a:pt x="293167" y="238068"/>
                  <a:pt x="289206" y="233041"/>
                  <a:pt x="283084" y="231246"/>
                </a:cubicBezTo>
                <a:cubicBezTo>
                  <a:pt x="264359" y="226219"/>
                  <a:pt x="245633" y="219396"/>
                  <a:pt x="227988" y="210779"/>
                </a:cubicBezTo>
                <a:cubicBezTo>
                  <a:pt x="225467" y="209701"/>
                  <a:pt x="222586" y="209701"/>
                  <a:pt x="220065" y="211138"/>
                </a:cubicBezTo>
                <a:cubicBezTo>
                  <a:pt x="217904" y="212574"/>
                  <a:pt x="216824" y="215087"/>
                  <a:pt x="216824" y="217601"/>
                </a:cubicBezTo>
                <a:cubicBezTo>
                  <a:pt x="216824" y="223346"/>
                  <a:pt x="213943" y="227655"/>
                  <a:pt x="209622" y="230528"/>
                </a:cubicBezTo>
                <a:cubicBezTo>
                  <a:pt x="204941" y="233400"/>
                  <a:pt x="199539" y="233400"/>
                  <a:pt x="195218" y="230887"/>
                </a:cubicBezTo>
                <a:cubicBezTo>
                  <a:pt x="141921" y="202879"/>
                  <a:pt x="99068" y="160149"/>
                  <a:pt x="70979" y="107364"/>
                </a:cubicBezTo>
                <a:cubicBezTo>
                  <a:pt x="68459" y="102696"/>
                  <a:pt x="68459" y="96951"/>
                  <a:pt x="71339" y="92642"/>
                </a:cubicBezTo>
                <a:cubicBezTo>
                  <a:pt x="74220" y="87974"/>
                  <a:pt x="78542" y="85461"/>
                  <a:pt x="84303" y="85461"/>
                </a:cubicBezTo>
                <a:cubicBezTo>
                  <a:pt x="86824" y="85461"/>
                  <a:pt x="88985" y="84024"/>
                  <a:pt x="90425" y="81870"/>
                </a:cubicBezTo>
                <a:cubicBezTo>
                  <a:pt x="92226" y="79715"/>
                  <a:pt x="92226" y="76843"/>
                  <a:pt x="91146" y="74329"/>
                </a:cubicBezTo>
                <a:cubicBezTo>
                  <a:pt x="82143" y="56734"/>
                  <a:pt x="75301" y="38062"/>
                  <a:pt x="70619" y="19390"/>
                </a:cubicBezTo>
                <a:cubicBezTo>
                  <a:pt x="68819" y="13286"/>
                  <a:pt x="63417" y="8977"/>
                  <a:pt x="57295" y="8977"/>
                </a:cubicBezTo>
                <a:lnTo>
                  <a:pt x="48653" y="8977"/>
                </a:lnTo>
                <a:cubicBezTo>
                  <a:pt x="51533" y="30881"/>
                  <a:pt x="57295" y="52425"/>
                  <a:pt x="65218" y="73252"/>
                </a:cubicBezTo>
                <a:cubicBezTo>
                  <a:pt x="65938" y="75406"/>
                  <a:pt x="64858" y="77920"/>
                  <a:pt x="62697" y="78997"/>
                </a:cubicBezTo>
                <a:cubicBezTo>
                  <a:pt x="61977" y="78997"/>
                  <a:pt x="61256" y="79356"/>
                  <a:pt x="60896" y="79356"/>
                </a:cubicBezTo>
                <a:cubicBezTo>
                  <a:pt x="59096" y="79356"/>
                  <a:pt x="57295" y="77920"/>
                  <a:pt x="56575" y="76484"/>
                </a:cubicBezTo>
                <a:cubicBezTo>
                  <a:pt x="47932" y="54580"/>
                  <a:pt x="42171" y="31958"/>
                  <a:pt x="39290" y="8977"/>
                </a:cubicBezTo>
                <a:lnTo>
                  <a:pt x="23085" y="8977"/>
                </a:lnTo>
                <a:close/>
                <a:moveTo>
                  <a:pt x="163943" y="0"/>
                </a:moveTo>
                <a:lnTo>
                  <a:pt x="279553" y="0"/>
                </a:lnTo>
                <a:cubicBezTo>
                  <a:pt x="292119" y="0"/>
                  <a:pt x="302531" y="10066"/>
                  <a:pt x="302531" y="23007"/>
                </a:cubicBezTo>
                <a:lnTo>
                  <a:pt x="302531" y="193405"/>
                </a:lnTo>
                <a:cubicBezTo>
                  <a:pt x="302531" y="195203"/>
                  <a:pt x="301454" y="196641"/>
                  <a:pt x="300377" y="197360"/>
                </a:cubicBezTo>
                <a:cubicBezTo>
                  <a:pt x="299300" y="198079"/>
                  <a:pt x="298582" y="198079"/>
                  <a:pt x="297864" y="198079"/>
                </a:cubicBezTo>
                <a:cubicBezTo>
                  <a:pt x="297146" y="198079"/>
                  <a:pt x="296069" y="198079"/>
                  <a:pt x="295710" y="197360"/>
                </a:cubicBezTo>
                <a:lnTo>
                  <a:pt x="235751" y="161770"/>
                </a:lnTo>
                <a:lnTo>
                  <a:pt x="163943" y="161770"/>
                </a:lnTo>
                <a:cubicBezTo>
                  <a:pt x="151377" y="161770"/>
                  <a:pt x="140965" y="151345"/>
                  <a:pt x="140965" y="138763"/>
                </a:cubicBezTo>
                <a:lnTo>
                  <a:pt x="140965" y="23007"/>
                </a:lnTo>
                <a:cubicBezTo>
                  <a:pt x="140965" y="10066"/>
                  <a:pt x="151377" y="0"/>
                  <a:pt x="163943" y="0"/>
                </a:cubicBezTo>
                <a:close/>
                <a:moveTo>
                  <a:pt x="23085" y="0"/>
                </a:moveTo>
                <a:lnTo>
                  <a:pt x="57295" y="0"/>
                </a:lnTo>
                <a:cubicBezTo>
                  <a:pt x="67378" y="0"/>
                  <a:pt x="76741" y="7181"/>
                  <a:pt x="79262" y="16877"/>
                </a:cubicBezTo>
                <a:cubicBezTo>
                  <a:pt x="84303" y="35190"/>
                  <a:pt x="90785" y="53144"/>
                  <a:pt x="99428" y="70379"/>
                </a:cubicBezTo>
                <a:cubicBezTo>
                  <a:pt x="101589" y="75406"/>
                  <a:pt x="101589" y="81511"/>
                  <a:pt x="98348" y="86897"/>
                </a:cubicBezTo>
                <a:cubicBezTo>
                  <a:pt x="95107" y="91565"/>
                  <a:pt x="90065" y="94437"/>
                  <a:pt x="84303" y="94437"/>
                </a:cubicBezTo>
                <a:cubicBezTo>
                  <a:pt x="82143" y="94437"/>
                  <a:pt x="80342" y="95515"/>
                  <a:pt x="79262" y="97310"/>
                </a:cubicBezTo>
                <a:cubicBezTo>
                  <a:pt x="78182" y="99105"/>
                  <a:pt x="78182" y="101260"/>
                  <a:pt x="78902" y="103055"/>
                </a:cubicBezTo>
                <a:cubicBezTo>
                  <a:pt x="106270" y="154403"/>
                  <a:pt x="148043" y="195697"/>
                  <a:pt x="199179" y="222987"/>
                </a:cubicBezTo>
                <a:cubicBezTo>
                  <a:pt x="201339" y="223705"/>
                  <a:pt x="203140" y="223705"/>
                  <a:pt x="204941" y="222628"/>
                </a:cubicBezTo>
                <a:cubicBezTo>
                  <a:pt x="206741" y="221910"/>
                  <a:pt x="207461" y="219755"/>
                  <a:pt x="207461" y="217960"/>
                </a:cubicBezTo>
                <a:cubicBezTo>
                  <a:pt x="207461" y="211856"/>
                  <a:pt x="210342" y="206470"/>
                  <a:pt x="215744" y="203238"/>
                </a:cubicBezTo>
                <a:cubicBezTo>
                  <a:pt x="220425" y="200365"/>
                  <a:pt x="226547" y="200006"/>
                  <a:pt x="231949" y="202879"/>
                </a:cubicBezTo>
                <a:cubicBezTo>
                  <a:pt x="248874" y="211138"/>
                  <a:pt x="266879" y="217601"/>
                  <a:pt x="285245" y="222269"/>
                </a:cubicBezTo>
                <a:cubicBezTo>
                  <a:pt x="295688" y="225142"/>
                  <a:pt x="302530" y="234119"/>
                  <a:pt x="302530" y="244532"/>
                </a:cubicBezTo>
                <a:lnTo>
                  <a:pt x="302530" y="278285"/>
                </a:lnTo>
                <a:cubicBezTo>
                  <a:pt x="302530" y="284749"/>
                  <a:pt x="299649" y="290853"/>
                  <a:pt x="294968" y="295521"/>
                </a:cubicBezTo>
                <a:cubicBezTo>
                  <a:pt x="290647" y="299471"/>
                  <a:pt x="285245" y="301266"/>
                  <a:pt x="279483" y="301266"/>
                </a:cubicBezTo>
                <a:cubicBezTo>
                  <a:pt x="279123" y="301266"/>
                  <a:pt x="278763" y="301266"/>
                  <a:pt x="278043" y="301266"/>
                </a:cubicBezTo>
                <a:cubicBezTo>
                  <a:pt x="129317" y="291930"/>
                  <a:pt x="9761" y="172716"/>
                  <a:pt x="38" y="23699"/>
                </a:cubicBezTo>
                <a:cubicBezTo>
                  <a:pt x="-322" y="17954"/>
                  <a:pt x="1838" y="11849"/>
                  <a:pt x="6160" y="7181"/>
                </a:cubicBezTo>
                <a:cubicBezTo>
                  <a:pt x="10481" y="2513"/>
                  <a:pt x="16603" y="0"/>
                  <a:pt x="230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Roboto Light" panose="02000000000000000000" pitchFamily="2" charset="0"/>
            </a:endParaRPr>
          </a:p>
        </p:txBody>
      </p:sp>
      <p:sp>
        <p:nvSpPr>
          <p:cNvPr id="71" name="Freeform 413">
            <a:extLst>
              <a:ext uri="{FF2B5EF4-FFF2-40B4-BE49-F238E27FC236}">
                <a16:creationId xmlns:a16="http://schemas.microsoft.com/office/drawing/2014/main" id="{09E13806-CB8D-4E71-93A3-CE39AB4BE1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50953" y="3943256"/>
            <a:ext cx="457201" cy="457200"/>
          </a:xfrm>
          <a:custGeom>
            <a:avLst/>
            <a:gdLst/>
            <a:ahLst/>
            <a:cxnLst/>
            <a:rect l="0" t="0" r="r" b="b"/>
            <a:pathLst>
              <a:path w="309210" h="309202">
                <a:moveTo>
                  <a:pt x="51569" y="226575"/>
                </a:moveTo>
                <a:cubicBezTo>
                  <a:pt x="53719" y="225425"/>
                  <a:pt x="56587" y="226575"/>
                  <a:pt x="57304" y="229640"/>
                </a:cubicBezTo>
                <a:cubicBezTo>
                  <a:pt x="58380" y="231939"/>
                  <a:pt x="56946" y="235004"/>
                  <a:pt x="54795" y="235771"/>
                </a:cubicBezTo>
                <a:cubicBezTo>
                  <a:pt x="54078" y="235771"/>
                  <a:pt x="53719" y="236154"/>
                  <a:pt x="53003" y="236154"/>
                </a:cubicBezTo>
                <a:cubicBezTo>
                  <a:pt x="51210" y="236154"/>
                  <a:pt x="49418" y="235004"/>
                  <a:pt x="48701" y="232705"/>
                </a:cubicBezTo>
                <a:cubicBezTo>
                  <a:pt x="47625" y="230023"/>
                  <a:pt x="49059" y="227341"/>
                  <a:pt x="51569" y="226575"/>
                </a:cubicBezTo>
                <a:close/>
                <a:moveTo>
                  <a:pt x="73925" y="218253"/>
                </a:moveTo>
                <a:cubicBezTo>
                  <a:pt x="76148" y="217487"/>
                  <a:pt x="79111" y="219020"/>
                  <a:pt x="79852" y="221702"/>
                </a:cubicBezTo>
                <a:cubicBezTo>
                  <a:pt x="80593" y="224385"/>
                  <a:pt x="78741" y="227067"/>
                  <a:pt x="76148" y="227834"/>
                </a:cubicBezTo>
                <a:cubicBezTo>
                  <a:pt x="75777" y="228217"/>
                  <a:pt x="75407" y="228217"/>
                  <a:pt x="75036" y="228217"/>
                </a:cubicBezTo>
                <a:cubicBezTo>
                  <a:pt x="73184" y="228217"/>
                  <a:pt x="70962" y="226684"/>
                  <a:pt x="70221" y="224385"/>
                </a:cubicBezTo>
                <a:cubicBezTo>
                  <a:pt x="69850" y="221702"/>
                  <a:pt x="71332" y="219020"/>
                  <a:pt x="73925" y="218253"/>
                </a:cubicBezTo>
                <a:close/>
                <a:moveTo>
                  <a:pt x="170077" y="217718"/>
                </a:moveTo>
                <a:cubicBezTo>
                  <a:pt x="153882" y="216998"/>
                  <a:pt x="138047" y="217358"/>
                  <a:pt x="122211" y="219159"/>
                </a:cubicBezTo>
                <a:lnTo>
                  <a:pt x="100618" y="254095"/>
                </a:lnTo>
                <a:cubicBezTo>
                  <a:pt x="116093" y="251214"/>
                  <a:pt x="148484" y="243290"/>
                  <a:pt x="168278" y="220239"/>
                </a:cubicBezTo>
                <a:cubicBezTo>
                  <a:pt x="168638" y="219159"/>
                  <a:pt x="169357" y="218438"/>
                  <a:pt x="170077" y="217718"/>
                </a:cubicBezTo>
                <a:close/>
                <a:moveTo>
                  <a:pt x="96291" y="213065"/>
                </a:moveTo>
                <a:cubicBezTo>
                  <a:pt x="98973" y="212725"/>
                  <a:pt x="101655" y="214086"/>
                  <a:pt x="102422" y="216467"/>
                </a:cubicBezTo>
                <a:cubicBezTo>
                  <a:pt x="102805" y="218848"/>
                  <a:pt x="100889" y="221230"/>
                  <a:pt x="98207" y="221570"/>
                </a:cubicBezTo>
                <a:lnTo>
                  <a:pt x="98207" y="221910"/>
                </a:lnTo>
                <a:lnTo>
                  <a:pt x="97440" y="221910"/>
                </a:lnTo>
                <a:cubicBezTo>
                  <a:pt x="94758" y="221910"/>
                  <a:pt x="92842" y="220549"/>
                  <a:pt x="92458" y="218168"/>
                </a:cubicBezTo>
                <a:cubicBezTo>
                  <a:pt x="92075" y="215787"/>
                  <a:pt x="93608" y="213405"/>
                  <a:pt x="96291" y="213065"/>
                </a:cubicBezTo>
                <a:close/>
                <a:moveTo>
                  <a:pt x="184113" y="118671"/>
                </a:moveTo>
                <a:lnTo>
                  <a:pt x="128330" y="209074"/>
                </a:lnTo>
                <a:cubicBezTo>
                  <a:pt x="144165" y="207633"/>
                  <a:pt x="160000" y="207633"/>
                  <a:pt x="175835" y="208714"/>
                </a:cubicBezTo>
                <a:cubicBezTo>
                  <a:pt x="184113" y="193947"/>
                  <a:pt x="187352" y="176298"/>
                  <a:pt x="184833" y="156129"/>
                </a:cubicBezTo>
                <a:cubicBezTo>
                  <a:pt x="184833" y="155048"/>
                  <a:pt x="185193" y="153967"/>
                  <a:pt x="185553" y="152887"/>
                </a:cubicBezTo>
                <a:lnTo>
                  <a:pt x="200668" y="128755"/>
                </a:lnTo>
                <a:lnTo>
                  <a:pt x="184113" y="118671"/>
                </a:lnTo>
                <a:close/>
                <a:moveTo>
                  <a:pt x="200668" y="75810"/>
                </a:moveTo>
                <a:lnTo>
                  <a:pt x="181954" y="106065"/>
                </a:lnTo>
                <a:lnTo>
                  <a:pt x="211465" y="124073"/>
                </a:lnTo>
                <a:lnTo>
                  <a:pt x="230179" y="94179"/>
                </a:lnTo>
                <a:lnTo>
                  <a:pt x="200668" y="75810"/>
                </a:lnTo>
                <a:close/>
                <a:moveTo>
                  <a:pt x="277460" y="68478"/>
                </a:moveTo>
                <a:cubicBezTo>
                  <a:pt x="279577" y="66675"/>
                  <a:pt x="282399" y="67396"/>
                  <a:pt x="283810" y="69560"/>
                </a:cubicBezTo>
                <a:cubicBezTo>
                  <a:pt x="300391" y="95164"/>
                  <a:pt x="309210" y="124736"/>
                  <a:pt x="309210" y="155389"/>
                </a:cubicBezTo>
                <a:cubicBezTo>
                  <a:pt x="309210" y="177026"/>
                  <a:pt x="304624" y="197943"/>
                  <a:pt x="296510" y="217416"/>
                </a:cubicBezTo>
                <a:cubicBezTo>
                  <a:pt x="295452" y="219220"/>
                  <a:pt x="294041" y="220301"/>
                  <a:pt x="291924" y="220301"/>
                </a:cubicBezTo>
                <a:cubicBezTo>
                  <a:pt x="291572" y="220301"/>
                  <a:pt x="290866" y="220301"/>
                  <a:pt x="290513" y="219941"/>
                </a:cubicBezTo>
                <a:cubicBezTo>
                  <a:pt x="288044" y="218859"/>
                  <a:pt x="286985" y="215974"/>
                  <a:pt x="288044" y="213810"/>
                </a:cubicBezTo>
                <a:cubicBezTo>
                  <a:pt x="295805" y="195418"/>
                  <a:pt x="299685" y="175584"/>
                  <a:pt x="299685" y="155389"/>
                </a:cubicBezTo>
                <a:cubicBezTo>
                  <a:pt x="299685" y="126539"/>
                  <a:pt x="291572" y="98771"/>
                  <a:pt x="276049" y="74969"/>
                </a:cubicBezTo>
                <a:cubicBezTo>
                  <a:pt x="274638" y="72445"/>
                  <a:pt x="275344" y="69921"/>
                  <a:pt x="277460" y="68478"/>
                </a:cubicBezTo>
                <a:close/>
                <a:moveTo>
                  <a:pt x="212545" y="56721"/>
                </a:moveTo>
                <a:lnTo>
                  <a:pt x="205707" y="67886"/>
                </a:lnTo>
                <a:lnTo>
                  <a:pt x="234858" y="85895"/>
                </a:lnTo>
                <a:lnTo>
                  <a:pt x="242056" y="74369"/>
                </a:lnTo>
                <a:lnTo>
                  <a:pt x="212545" y="56721"/>
                </a:lnTo>
                <a:close/>
                <a:moveTo>
                  <a:pt x="230179" y="18903"/>
                </a:moveTo>
                <a:cubicBezTo>
                  <a:pt x="232339" y="20343"/>
                  <a:pt x="233058" y="23225"/>
                  <a:pt x="231619" y="25386"/>
                </a:cubicBezTo>
                <a:lnTo>
                  <a:pt x="217583" y="48437"/>
                </a:lnTo>
                <a:lnTo>
                  <a:pt x="246734" y="66806"/>
                </a:lnTo>
                <a:lnTo>
                  <a:pt x="258611" y="47356"/>
                </a:lnTo>
                <a:cubicBezTo>
                  <a:pt x="260050" y="45195"/>
                  <a:pt x="262930" y="44475"/>
                  <a:pt x="265089" y="45916"/>
                </a:cubicBezTo>
                <a:cubicBezTo>
                  <a:pt x="267248" y="47356"/>
                  <a:pt x="267968" y="50238"/>
                  <a:pt x="266528" y="52399"/>
                </a:cubicBezTo>
                <a:lnTo>
                  <a:pt x="252493" y="75450"/>
                </a:lnTo>
                <a:lnTo>
                  <a:pt x="240616" y="94899"/>
                </a:lnTo>
                <a:lnTo>
                  <a:pt x="216863" y="133438"/>
                </a:lnTo>
                <a:cubicBezTo>
                  <a:pt x="216143" y="134518"/>
                  <a:pt x="215064" y="134878"/>
                  <a:pt x="213984" y="135239"/>
                </a:cubicBezTo>
                <a:cubicBezTo>
                  <a:pt x="213624" y="135239"/>
                  <a:pt x="213264" y="135239"/>
                  <a:pt x="212904" y="135239"/>
                </a:cubicBezTo>
                <a:cubicBezTo>
                  <a:pt x="211825" y="135239"/>
                  <a:pt x="211105" y="135239"/>
                  <a:pt x="210385" y="134878"/>
                </a:cubicBezTo>
                <a:lnTo>
                  <a:pt x="208586" y="133438"/>
                </a:lnTo>
                <a:lnTo>
                  <a:pt x="194550" y="156489"/>
                </a:lnTo>
                <a:cubicBezTo>
                  <a:pt x="196349" y="176658"/>
                  <a:pt x="193470" y="194307"/>
                  <a:pt x="186272" y="209434"/>
                </a:cubicBezTo>
                <a:cubicBezTo>
                  <a:pt x="220102" y="212676"/>
                  <a:pt x="252853" y="221320"/>
                  <a:pt x="280924" y="234286"/>
                </a:cubicBezTo>
                <a:cubicBezTo>
                  <a:pt x="280924" y="234286"/>
                  <a:pt x="280924" y="234646"/>
                  <a:pt x="281284" y="234646"/>
                </a:cubicBezTo>
                <a:lnTo>
                  <a:pt x="281284" y="235006"/>
                </a:lnTo>
                <a:cubicBezTo>
                  <a:pt x="281644" y="235006"/>
                  <a:pt x="282004" y="235006"/>
                  <a:pt x="282004" y="235367"/>
                </a:cubicBezTo>
                <a:cubicBezTo>
                  <a:pt x="282004" y="235727"/>
                  <a:pt x="282724" y="235727"/>
                  <a:pt x="282724" y="236087"/>
                </a:cubicBezTo>
                <a:cubicBezTo>
                  <a:pt x="282724" y="236087"/>
                  <a:pt x="283084" y="236447"/>
                  <a:pt x="283084" y="236807"/>
                </a:cubicBezTo>
                <a:cubicBezTo>
                  <a:pt x="283084" y="236807"/>
                  <a:pt x="283443" y="237167"/>
                  <a:pt x="283443" y="237528"/>
                </a:cubicBezTo>
                <a:cubicBezTo>
                  <a:pt x="283443" y="237888"/>
                  <a:pt x="283803" y="237888"/>
                  <a:pt x="283803" y="238608"/>
                </a:cubicBezTo>
                <a:cubicBezTo>
                  <a:pt x="283803" y="238608"/>
                  <a:pt x="283803" y="238968"/>
                  <a:pt x="283803" y="239328"/>
                </a:cubicBezTo>
                <a:cubicBezTo>
                  <a:pt x="283803" y="239689"/>
                  <a:pt x="283443" y="240049"/>
                  <a:pt x="283443" y="240049"/>
                </a:cubicBezTo>
                <a:cubicBezTo>
                  <a:pt x="283084" y="240409"/>
                  <a:pt x="283084" y="240409"/>
                  <a:pt x="283084" y="240769"/>
                </a:cubicBezTo>
                <a:lnTo>
                  <a:pt x="283084" y="241129"/>
                </a:lnTo>
                <a:cubicBezTo>
                  <a:pt x="283084" y="241129"/>
                  <a:pt x="283084" y="241129"/>
                  <a:pt x="282724" y="241489"/>
                </a:cubicBezTo>
                <a:cubicBezTo>
                  <a:pt x="253932" y="283630"/>
                  <a:pt x="206066" y="309202"/>
                  <a:pt x="154962" y="309202"/>
                </a:cubicBezTo>
                <a:cubicBezTo>
                  <a:pt x="103497" y="309202"/>
                  <a:pt x="55631" y="283630"/>
                  <a:pt x="26840" y="241489"/>
                </a:cubicBezTo>
                <a:cubicBezTo>
                  <a:pt x="25400" y="239328"/>
                  <a:pt x="25760" y="236447"/>
                  <a:pt x="28279" y="235006"/>
                </a:cubicBezTo>
                <a:cubicBezTo>
                  <a:pt x="30079" y="233566"/>
                  <a:pt x="32958" y="233926"/>
                  <a:pt x="34757" y="236087"/>
                </a:cubicBezTo>
                <a:cubicBezTo>
                  <a:pt x="61749" y="276066"/>
                  <a:pt x="106736" y="299837"/>
                  <a:pt x="154962" y="299837"/>
                </a:cubicBezTo>
                <a:cubicBezTo>
                  <a:pt x="201028" y="299837"/>
                  <a:pt x="244215" y="277867"/>
                  <a:pt x="271927" y="240409"/>
                </a:cubicBezTo>
                <a:cubicBezTo>
                  <a:pt x="244575" y="228883"/>
                  <a:pt x="213624" y="221320"/>
                  <a:pt x="181234" y="218438"/>
                </a:cubicBezTo>
                <a:cubicBezTo>
                  <a:pt x="179075" y="221320"/>
                  <a:pt x="177635" y="223481"/>
                  <a:pt x="175476" y="226002"/>
                </a:cubicBezTo>
                <a:cubicBezTo>
                  <a:pt x="145964" y="261299"/>
                  <a:pt x="93780" y="264180"/>
                  <a:pt x="91621" y="264540"/>
                </a:cubicBezTo>
                <a:cubicBezTo>
                  <a:pt x="89821" y="264540"/>
                  <a:pt x="88382" y="263460"/>
                  <a:pt x="87302" y="262019"/>
                </a:cubicBezTo>
                <a:cubicBezTo>
                  <a:pt x="86582" y="260579"/>
                  <a:pt x="86582" y="258778"/>
                  <a:pt x="87302" y="257337"/>
                </a:cubicBezTo>
                <a:lnTo>
                  <a:pt x="175835" y="113268"/>
                </a:lnTo>
                <a:lnTo>
                  <a:pt x="172956" y="111827"/>
                </a:lnTo>
                <a:cubicBezTo>
                  <a:pt x="170797" y="110387"/>
                  <a:pt x="170077" y="107505"/>
                  <a:pt x="171517" y="105344"/>
                </a:cubicBezTo>
                <a:lnTo>
                  <a:pt x="195270" y="66806"/>
                </a:lnTo>
                <a:lnTo>
                  <a:pt x="207146" y="47717"/>
                </a:lnTo>
                <a:lnTo>
                  <a:pt x="223701" y="20704"/>
                </a:lnTo>
                <a:cubicBezTo>
                  <a:pt x="225141" y="18543"/>
                  <a:pt x="228020" y="17462"/>
                  <a:pt x="230179" y="18903"/>
                </a:cubicBezTo>
                <a:close/>
                <a:moveTo>
                  <a:pt x="154446" y="0"/>
                </a:moveTo>
                <a:cubicBezTo>
                  <a:pt x="171327" y="0"/>
                  <a:pt x="187849" y="2889"/>
                  <a:pt x="203653" y="7945"/>
                </a:cubicBezTo>
                <a:cubicBezTo>
                  <a:pt x="206167" y="9029"/>
                  <a:pt x="207604" y="11557"/>
                  <a:pt x="206527" y="14085"/>
                </a:cubicBezTo>
                <a:cubicBezTo>
                  <a:pt x="205808" y="16613"/>
                  <a:pt x="202935" y="17696"/>
                  <a:pt x="200780" y="16974"/>
                </a:cubicBezTo>
                <a:cubicBezTo>
                  <a:pt x="185694" y="11918"/>
                  <a:pt x="170250" y="9390"/>
                  <a:pt x="154446" y="9390"/>
                </a:cubicBezTo>
                <a:cubicBezTo>
                  <a:pt x="74350" y="9390"/>
                  <a:pt x="9338" y="74758"/>
                  <a:pt x="9338" y="155294"/>
                </a:cubicBezTo>
                <a:cubicBezTo>
                  <a:pt x="9338" y="175518"/>
                  <a:pt x="13289" y="195382"/>
                  <a:pt x="21191" y="213800"/>
                </a:cubicBezTo>
                <a:cubicBezTo>
                  <a:pt x="22269" y="215967"/>
                  <a:pt x="21191" y="218856"/>
                  <a:pt x="19036" y="219940"/>
                </a:cubicBezTo>
                <a:cubicBezTo>
                  <a:pt x="18318" y="220301"/>
                  <a:pt x="17599" y="220301"/>
                  <a:pt x="17240" y="220301"/>
                </a:cubicBezTo>
                <a:cubicBezTo>
                  <a:pt x="15444" y="220301"/>
                  <a:pt x="13648" y="219217"/>
                  <a:pt x="12930" y="217412"/>
                </a:cubicBezTo>
                <a:cubicBezTo>
                  <a:pt x="4310" y="197910"/>
                  <a:pt x="0" y="176963"/>
                  <a:pt x="0" y="155294"/>
                </a:cubicBezTo>
                <a:cubicBezTo>
                  <a:pt x="0" y="69702"/>
                  <a:pt x="68962" y="0"/>
                  <a:pt x="1544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Roboto Light" panose="02000000000000000000" pitchFamily="2" charset="0"/>
            </a:endParaRPr>
          </a:p>
        </p:txBody>
      </p:sp>
      <p:sp>
        <p:nvSpPr>
          <p:cNvPr id="72" name="Freeform 723">
            <a:extLst>
              <a:ext uri="{FF2B5EF4-FFF2-40B4-BE49-F238E27FC236}">
                <a16:creationId xmlns:a16="http://schemas.microsoft.com/office/drawing/2014/main" id="{55B149D8-40B1-4802-B88A-5531A1A799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363027" y="2522168"/>
            <a:ext cx="413645" cy="411480"/>
          </a:xfrm>
          <a:custGeom>
            <a:avLst/>
            <a:gdLst>
              <a:gd name="T0" fmla="*/ 144438 w 302852"/>
              <a:gd name="T1" fmla="*/ 232505 h 301266"/>
              <a:gd name="T2" fmla="*/ 136727 w 302852"/>
              <a:gd name="T3" fmla="*/ 235688 h 301266"/>
              <a:gd name="T4" fmla="*/ 50797 w 302852"/>
              <a:gd name="T5" fmla="*/ 229323 h 301266"/>
              <a:gd name="T6" fmla="*/ 57041 w 302852"/>
              <a:gd name="T7" fmla="*/ 235688 h 301266"/>
              <a:gd name="T8" fmla="*/ 49329 w 302852"/>
              <a:gd name="T9" fmla="*/ 232505 h 301266"/>
              <a:gd name="T10" fmla="*/ 101487 w 302852"/>
              <a:gd name="T11" fmla="*/ 233919 h 301266"/>
              <a:gd name="T12" fmla="*/ 96891 w 302852"/>
              <a:gd name="T13" fmla="*/ 229145 h 301266"/>
              <a:gd name="T14" fmla="*/ 9396 w 302852"/>
              <a:gd name="T15" fmla="*/ 249074 h 301266"/>
              <a:gd name="T16" fmla="*/ 151786 w 302852"/>
              <a:gd name="T17" fmla="*/ 272470 h 301266"/>
              <a:gd name="T18" fmla="*/ 158292 w 302852"/>
              <a:gd name="T19" fmla="*/ 176727 h 301266"/>
              <a:gd name="T20" fmla="*/ 75893 w 302852"/>
              <a:gd name="T21" fmla="*/ 213441 h 301266"/>
              <a:gd name="T22" fmla="*/ 71195 w 302852"/>
              <a:gd name="T23" fmla="*/ 135695 h 301266"/>
              <a:gd name="T24" fmla="*/ 243151 w 302852"/>
              <a:gd name="T25" fmla="*/ 128894 h 301266"/>
              <a:gd name="T26" fmla="*/ 193723 w 302852"/>
              <a:gd name="T27" fmla="*/ 138088 h 301266"/>
              <a:gd name="T28" fmla="*/ 223973 w 302852"/>
              <a:gd name="T29" fmla="*/ 98659 h 301266"/>
              <a:gd name="T30" fmla="*/ 267367 w 302852"/>
              <a:gd name="T31" fmla="*/ 107840 h 301266"/>
              <a:gd name="T32" fmla="*/ 223973 w 302852"/>
              <a:gd name="T33" fmla="*/ 98659 h 301266"/>
              <a:gd name="T34" fmla="*/ 271743 w 302852"/>
              <a:gd name="T35" fmla="*/ 73023 h 301266"/>
              <a:gd name="T36" fmla="*/ 219596 w 302852"/>
              <a:gd name="T37" fmla="*/ 73023 h 301266"/>
              <a:gd name="T38" fmla="*/ 143662 w 302852"/>
              <a:gd name="T39" fmla="*/ 71993 h 301266"/>
              <a:gd name="T40" fmla="*/ 112856 w 302852"/>
              <a:gd name="T41" fmla="*/ 97994 h 301266"/>
              <a:gd name="T42" fmla="*/ 143662 w 302852"/>
              <a:gd name="T43" fmla="*/ 128691 h 301266"/>
              <a:gd name="T44" fmla="*/ 169757 w 302852"/>
              <a:gd name="T45" fmla="*/ 97994 h 301266"/>
              <a:gd name="T46" fmla="*/ 169757 w 302852"/>
              <a:gd name="T47" fmla="*/ 76687 h 301266"/>
              <a:gd name="T48" fmla="*/ 143662 w 302852"/>
              <a:gd name="T49" fmla="*/ 45991 h 301266"/>
              <a:gd name="T50" fmla="*/ 271747 w 302852"/>
              <a:gd name="T51" fmla="*/ 41197 h 301266"/>
              <a:gd name="T52" fmla="*/ 189362 w 302852"/>
              <a:gd name="T53" fmla="*/ 41197 h 301266"/>
              <a:gd name="T54" fmla="*/ 169757 w 302852"/>
              <a:gd name="T55" fmla="*/ 36601 h 301266"/>
              <a:gd name="T56" fmla="*/ 200563 w 302852"/>
              <a:gd name="T57" fmla="*/ 67297 h 301266"/>
              <a:gd name="T58" fmla="*/ 200563 w 302852"/>
              <a:gd name="T59" fmla="*/ 107022 h 301266"/>
              <a:gd name="T60" fmla="*/ 169757 w 302852"/>
              <a:gd name="T61" fmla="*/ 138081 h 301266"/>
              <a:gd name="T62" fmla="*/ 134238 w 302852"/>
              <a:gd name="T63" fmla="*/ 107022 h 301266"/>
              <a:gd name="T64" fmla="*/ 103433 w 302852"/>
              <a:gd name="T65" fmla="*/ 71993 h 301266"/>
              <a:gd name="T66" fmla="*/ 134238 w 302852"/>
              <a:gd name="T67" fmla="*/ 41295 h 301266"/>
              <a:gd name="T68" fmla="*/ 84928 w 302852"/>
              <a:gd name="T69" fmla="*/ 12957 h 301266"/>
              <a:gd name="T70" fmla="*/ 124682 w 302852"/>
              <a:gd name="T71" fmla="*/ 176007 h 301266"/>
              <a:gd name="T72" fmla="*/ 289839 w 302852"/>
              <a:gd name="T73" fmla="*/ 163409 h 301266"/>
              <a:gd name="T74" fmla="*/ 289839 w 302852"/>
              <a:gd name="T75" fmla="*/ 12957 h 301266"/>
              <a:gd name="T76" fmla="*/ 94685 w 302852"/>
              <a:gd name="T77" fmla="*/ 0 h 301266"/>
              <a:gd name="T78" fmla="*/ 303572 w 302852"/>
              <a:gd name="T79" fmla="*/ 23396 h 301266"/>
              <a:gd name="T80" fmla="*/ 280082 w 302852"/>
              <a:gd name="T81" fmla="*/ 176727 h 301266"/>
              <a:gd name="T82" fmla="*/ 189732 w 302852"/>
              <a:gd name="T83" fmla="*/ 301625 h 301266"/>
              <a:gd name="T84" fmla="*/ 147088 w 302852"/>
              <a:gd name="T85" fmla="*/ 280028 h 301266"/>
              <a:gd name="T86" fmla="*/ 0 w 302852"/>
              <a:gd name="T87" fmla="*/ 249074 h 301266"/>
              <a:gd name="T88" fmla="*/ 71195 w 302852"/>
              <a:gd name="T89" fmla="*/ 126336 h 301266"/>
              <a:gd name="T90" fmla="*/ 94685 w 302852"/>
              <a:gd name="T91" fmla="*/ 0 h 30126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02852" h="301266">
                <a:moveTo>
                  <a:pt x="136403" y="228777"/>
                </a:moveTo>
                <a:cubicBezTo>
                  <a:pt x="137868" y="227013"/>
                  <a:pt x="141165" y="227013"/>
                  <a:pt x="142997" y="228777"/>
                </a:cubicBezTo>
                <a:cubicBezTo>
                  <a:pt x="143730" y="229483"/>
                  <a:pt x="144096" y="230541"/>
                  <a:pt x="144096" y="231952"/>
                </a:cubicBezTo>
                <a:cubicBezTo>
                  <a:pt x="144096" y="233010"/>
                  <a:pt x="143730" y="234069"/>
                  <a:pt x="142997" y="235127"/>
                </a:cubicBezTo>
                <a:cubicBezTo>
                  <a:pt x="141898" y="235833"/>
                  <a:pt x="140799" y="236185"/>
                  <a:pt x="139333" y="236185"/>
                </a:cubicBezTo>
                <a:cubicBezTo>
                  <a:pt x="138601" y="236185"/>
                  <a:pt x="137135" y="235833"/>
                  <a:pt x="136403" y="235127"/>
                </a:cubicBezTo>
                <a:cubicBezTo>
                  <a:pt x="135304" y="234069"/>
                  <a:pt x="134937" y="233010"/>
                  <a:pt x="134937" y="231952"/>
                </a:cubicBezTo>
                <a:cubicBezTo>
                  <a:pt x="134937" y="230541"/>
                  <a:pt x="135304" y="229483"/>
                  <a:pt x="136403" y="228777"/>
                </a:cubicBezTo>
                <a:close/>
                <a:moveTo>
                  <a:pt x="50677" y="228777"/>
                </a:moveTo>
                <a:cubicBezTo>
                  <a:pt x="52143" y="227013"/>
                  <a:pt x="55073" y="227013"/>
                  <a:pt x="56905" y="228777"/>
                </a:cubicBezTo>
                <a:cubicBezTo>
                  <a:pt x="57638" y="229483"/>
                  <a:pt x="58370" y="230541"/>
                  <a:pt x="58370" y="231952"/>
                </a:cubicBezTo>
                <a:cubicBezTo>
                  <a:pt x="58370" y="233010"/>
                  <a:pt x="57638" y="234069"/>
                  <a:pt x="56905" y="235127"/>
                </a:cubicBezTo>
                <a:cubicBezTo>
                  <a:pt x="56172" y="235833"/>
                  <a:pt x="55073" y="236185"/>
                  <a:pt x="53608" y="236185"/>
                </a:cubicBezTo>
                <a:cubicBezTo>
                  <a:pt x="52509" y="236185"/>
                  <a:pt x="51410" y="235833"/>
                  <a:pt x="50677" y="235127"/>
                </a:cubicBezTo>
                <a:cubicBezTo>
                  <a:pt x="49578" y="234069"/>
                  <a:pt x="49212" y="233010"/>
                  <a:pt x="49212" y="231952"/>
                </a:cubicBezTo>
                <a:cubicBezTo>
                  <a:pt x="49212" y="230541"/>
                  <a:pt x="49578" y="229483"/>
                  <a:pt x="50677" y="228777"/>
                </a:cubicBezTo>
                <a:close/>
                <a:moveTo>
                  <a:pt x="96661" y="228600"/>
                </a:moveTo>
                <a:cubicBezTo>
                  <a:pt x="99130" y="228600"/>
                  <a:pt x="101247" y="230798"/>
                  <a:pt x="101247" y="233363"/>
                </a:cubicBezTo>
                <a:cubicBezTo>
                  <a:pt x="101247" y="235927"/>
                  <a:pt x="99130" y="237759"/>
                  <a:pt x="96661" y="237759"/>
                </a:cubicBezTo>
                <a:cubicBezTo>
                  <a:pt x="94191" y="237759"/>
                  <a:pt x="92075" y="235927"/>
                  <a:pt x="92075" y="233363"/>
                </a:cubicBezTo>
                <a:cubicBezTo>
                  <a:pt x="92075" y="230798"/>
                  <a:pt x="94191" y="228600"/>
                  <a:pt x="96661" y="228600"/>
                </a:cubicBezTo>
                <a:close/>
                <a:moveTo>
                  <a:pt x="23795" y="135372"/>
                </a:moveTo>
                <a:cubicBezTo>
                  <a:pt x="15863" y="135372"/>
                  <a:pt x="9374" y="141836"/>
                  <a:pt x="9374" y="149735"/>
                </a:cubicBezTo>
                <a:lnTo>
                  <a:pt x="9374" y="248482"/>
                </a:lnTo>
                <a:cubicBezTo>
                  <a:pt x="9374" y="256381"/>
                  <a:pt x="15863" y="262845"/>
                  <a:pt x="23795" y="262845"/>
                </a:cubicBezTo>
                <a:lnTo>
                  <a:pt x="117896" y="262845"/>
                </a:lnTo>
                <a:cubicBezTo>
                  <a:pt x="129794" y="262845"/>
                  <a:pt x="141331" y="266076"/>
                  <a:pt x="151426" y="271822"/>
                </a:cubicBezTo>
                <a:lnTo>
                  <a:pt x="182432" y="289057"/>
                </a:lnTo>
                <a:lnTo>
                  <a:pt x="182432" y="176307"/>
                </a:lnTo>
                <a:lnTo>
                  <a:pt x="157916" y="176307"/>
                </a:lnTo>
                <a:cubicBezTo>
                  <a:pt x="147821" y="176307"/>
                  <a:pt x="137726" y="178821"/>
                  <a:pt x="128712" y="183848"/>
                </a:cubicBezTo>
                <a:lnTo>
                  <a:pt x="77876" y="212574"/>
                </a:lnTo>
                <a:cubicBezTo>
                  <a:pt x="77155" y="212933"/>
                  <a:pt x="76434" y="212933"/>
                  <a:pt x="75713" y="212933"/>
                </a:cubicBezTo>
                <a:cubicBezTo>
                  <a:pt x="74631" y="212933"/>
                  <a:pt x="73910" y="212933"/>
                  <a:pt x="73189" y="212574"/>
                </a:cubicBezTo>
                <a:cubicBezTo>
                  <a:pt x="72107" y="211856"/>
                  <a:pt x="71026" y="210419"/>
                  <a:pt x="71026" y="208624"/>
                </a:cubicBezTo>
                <a:lnTo>
                  <a:pt x="71026" y="135372"/>
                </a:lnTo>
                <a:lnTo>
                  <a:pt x="23795" y="135372"/>
                </a:lnTo>
                <a:close/>
                <a:moveTo>
                  <a:pt x="193263" y="128588"/>
                </a:moveTo>
                <a:lnTo>
                  <a:pt x="242574" y="128588"/>
                </a:lnTo>
                <a:cubicBezTo>
                  <a:pt x="245112" y="128588"/>
                  <a:pt x="247288" y="130705"/>
                  <a:pt x="247288" y="133174"/>
                </a:cubicBezTo>
                <a:cubicBezTo>
                  <a:pt x="247288" y="135644"/>
                  <a:pt x="245112" y="137760"/>
                  <a:pt x="242574" y="137760"/>
                </a:cubicBezTo>
                <a:lnTo>
                  <a:pt x="193263" y="137760"/>
                </a:lnTo>
                <a:cubicBezTo>
                  <a:pt x="190725" y="137760"/>
                  <a:pt x="188912" y="135644"/>
                  <a:pt x="188912" y="133174"/>
                </a:cubicBezTo>
                <a:cubicBezTo>
                  <a:pt x="188912" y="130705"/>
                  <a:pt x="190725" y="128588"/>
                  <a:pt x="193263" y="128588"/>
                </a:cubicBezTo>
                <a:close/>
                <a:moveTo>
                  <a:pt x="223441" y="98425"/>
                </a:moveTo>
                <a:lnTo>
                  <a:pt x="266733" y="98425"/>
                </a:lnTo>
                <a:cubicBezTo>
                  <a:pt x="269279" y="98425"/>
                  <a:pt x="271098" y="100623"/>
                  <a:pt x="271098" y="102821"/>
                </a:cubicBezTo>
                <a:cubicBezTo>
                  <a:pt x="271098" y="105752"/>
                  <a:pt x="269279" y="107584"/>
                  <a:pt x="266733" y="107584"/>
                </a:cubicBezTo>
                <a:lnTo>
                  <a:pt x="223441" y="107584"/>
                </a:lnTo>
                <a:cubicBezTo>
                  <a:pt x="221258" y="107584"/>
                  <a:pt x="219075" y="105752"/>
                  <a:pt x="219075" y="102821"/>
                </a:cubicBezTo>
                <a:cubicBezTo>
                  <a:pt x="219075" y="100623"/>
                  <a:pt x="221258" y="98425"/>
                  <a:pt x="223441" y="98425"/>
                </a:cubicBezTo>
                <a:close/>
                <a:moveTo>
                  <a:pt x="223441" y="68263"/>
                </a:moveTo>
                <a:lnTo>
                  <a:pt x="266733" y="68263"/>
                </a:lnTo>
                <a:cubicBezTo>
                  <a:pt x="269279" y="68263"/>
                  <a:pt x="271098" y="70380"/>
                  <a:pt x="271098" y="72849"/>
                </a:cubicBezTo>
                <a:cubicBezTo>
                  <a:pt x="271098" y="75319"/>
                  <a:pt x="269279" y="77435"/>
                  <a:pt x="266733" y="77435"/>
                </a:cubicBezTo>
                <a:lnTo>
                  <a:pt x="223441" y="77435"/>
                </a:lnTo>
                <a:cubicBezTo>
                  <a:pt x="221258" y="77435"/>
                  <a:pt x="219075" y="75319"/>
                  <a:pt x="219075" y="72849"/>
                </a:cubicBezTo>
                <a:cubicBezTo>
                  <a:pt x="219075" y="70380"/>
                  <a:pt x="221258" y="68263"/>
                  <a:pt x="223441" y="68263"/>
                </a:cubicBezTo>
                <a:close/>
                <a:moveTo>
                  <a:pt x="143321" y="45881"/>
                </a:moveTo>
                <a:lnTo>
                  <a:pt x="143321" y="71821"/>
                </a:lnTo>
                <a:cubicBezTo>
                  <a:pt x="143321" y="74343"/>
                  <a:pt x="141152" y="76505"/>
                  <a:pt x="138621" y="76505"/>
                </a:cubicBezTo>
                <a:lnTo>
                  <a:pt x="112588" y="76505"/>
                </a:lnTo>
                <a:lnTo>
                  <a:pt x="112588" y="97761"/>
                </a:lnTo>
                <a:lnTo>
                  <a:pt x="138621" y="97761"/>
                </a:lnTo>
                <a:cubicBezTo>
                  <a:pt x="141152" y="97761"/>
                  <a:pt x="143321" y="99923"/>
                  <a:pt x="143321" y="102085"/>
                </a:cubicBezTo>
                <a:lnTo>
                  <a:pt x="143321" y="128385"/>
                </a:lnTo>
                <a:lnTo>
                  <a:pt x="164653" y="128385"/>
                </a:lnTo>
                <a:lnTo>
                  <a:pt x="164653" y="102085"/>
                </a:lnTo>
                <a:cubicBezTo>
                  <a:pt x="164653" y="99923"/>
                  <a:pt x="166823" y="97761"/>
                  <a:pt x="169354" y="97761"/>
                </a:cubicBezTo>
                <a:lnTo>
                  <a:pt x="195025" y="97761"/>
                </a:lnTo>
                <a:lnTo>
                  <a:pt x="195025" y="76505"/>
                </a:lnTo>
                <a:lnTo>
                  <a:pt x="169354" y="76505"/>
                </a:lnTo>
                <a:cubicBezTo>
                  <a:pt x="166823" y="76505"/>
                  <a:pt x="164653" y="74343"/>
                  <a:pt x="164653" y="71821"/>
                </a:cubicBezTo>
                <a:lnTo>
                  <a:pt x="164653" y="45881"/>
                </a:lnTo>
                <a:lnTo>
                  <a:pt x="143321" y="45881"/>
                </a:lnTo>
                <a:close/>
                <a:moveTo>
                  <a:pt x="193238" y="36513"/>
                </a:moveTo>
                <a:lnTo>
                  <a:pt x="266776" y="36513"/>
                </a:lnTo>
                <a:cubicBezTo>
                  <a:pt x="269299" y="36513"/>
                  <a:pt x="271102" y="38630"/>
                  <a:pt x="271102" y="41099"/>
                </a:cubicBezTo>
                <a:cubicBezTo>
                  <a:pt x="271102" y="43569"/>
                  <a:pt x="269299" y="45685"/>
                  <a:pt x="266776" y="45685"/>
                </a:cubicBezTo>
                <a:lnTo>
                  <a:pt x="193238" y="45685"/>
                </a:lnTo>
                <a:cubicBezTo>
                  <a:pt x="190715" y="45685"/>
                  <a:pt x="188912" y="43569"/>
                  <a:pt x="188912" y="41099"/>
                </a:cubicBezTo>
                <a:cubicBezTo>
                  <a:pt x="188912" y="38630"/>
                  <a:pt x="190715" y="36513"/>
                  <a:pt x="193238" y="36513"/>
                </a:cubicBezTo>
                <a:close/>
                <a:moveTo>
                  <a:pt x="138621" y="36513"/>
                </a:moveTo>
                <a:lnTo>
                  <a:pt x="169354" y="36513"/>
                </a:lnTo>
                <a:cubicBezTo>
                  <a:pt x="171885" y="36513"/>
                  <a:pt x="173693" y="38675"/>
                  <a:pt x="173693" y="41197"/>
                </a:cubicBezTo>
                <a:lnTo>
                  <a:pt x="173693" y="67137"/>
                </a:lnTo>
                <a:lnTo>
                  <a:pt x="200087" y="67137"/>
                </a:lnTo>
                <a:cubicBezTo>
                  <a:pt x="202256" y="67137"/>
                  <a:pt x="204426" y="69299"/>
                  <a:pt x="204426" y="71821"/>
                </a:cubicBezTo>
                <a:lnTo>
                  <a:pt x="204426" y="102085"/>
                </a:lnTo>
                <a:cubicBezTo>
                  <a:pt x="204426" y="104967"/>
                  <a:pt x="202256" y="106768"/>
                  <a:pt x="200087" y="106768"/>
                </a:cubicBezTo>
                <a:lnTo>
                  <a:pt x="173693" y="106768"/>
                </a:lnTo>
                <a:lnTo>
                  <a:pt x="173693" y="133069"/>
                </a:lnTo>
                <a:cubicBezTo>
                  <a:pt x="173693" y="135591"/>
                  <a:pt x="171885" y="137753"/>
                  <a:pt x="169354" y="137753"/>
                </a:cubicBezTo>
                <a:lnTo>
                  <a:pt x="138621" y="137753"/>
                </a:lnTo>
                <a:cubicBezTo>
                  <a:pt x="136090" y="137753"/>
                  <a:pt x="133920" y="135591"/>
                  <a:pt x="133920" y="133069"/>
                </a:cubicBezTo>
                <a:lnTo>
                  <a:pt x="133920" y="106768"/>
                </a:lnTo>
                <a:lnTo>
                  <a:pt x="107888" y="106768"/>
                </a:lnTo>
                <a:cubicBezTo>
                  <a:pt x="105357" y="106768"/>
                  <a:pt x="103187" y="104967"/>
                  <a:pt x="103187" y="102085"/>
                </a:cubicBezTo>
                <a:lnTo>
                  <a:pt x="103187" y="71821"/>
                </a:lnTo>
                <a:cubicBezTo>
                  <a:pt x="103187" y="69299"/>
                  <a:pt x="105357" y="67137"/>
                  <a:pt x="107888" y="67137"/>
                </a:cubicBezTo>
                <a:lnTo>
                  <a:pt x="133920" y="67137"/>
                </a:lnTo>
                <a:lnTo>
                  <a:pt x="133920" y="41197"/>
                </a:lnTo>
                <a:cubicBezTo>
                  <a:pt x="133920" y="38675"/>
                  <a:pt x="136090" y="36513"/>
                  <a:pt x="138621" y="36513"/>
                </a:cubicBezTo>
                <a:close/>
                <a:moveTo>
                  <a:pt x="94461" y="8977"/>
                </a:moveTo>
                <a:cubicBezTo>
                  <a:pt x="90855" y="8977"/>
                  <a:pt x="87250" y="10413"/>
                  <a:pt x="84726" y="12927"/>
                </a:cubicBezTo>
                <a:cubicBezTo>
                  <a:pt x="81481" y="15799"/>
                  <a:pt x="80039" y="19390"/>
                  <a:pt x="80039" y="23340"/>
                </a:cubicBezTo>
                <a:lnTo>
                  <a:pt x="80039" y="200724"/>
                </a:lnTo>
                <a:lnTo>
                  <a:pt x="124386" y="175589"/>
                </a:lnTo>
                <a:cubicBezTo>
                  <a:pt x="134481" y="170203"/>
                  <a:pt x="146378" y="166971"/>
                  <a:pt x="157916" y="166971"/>
                </a:cubicBezTo>
                <a:lnTo>
                  <a:pt x="279417" y="166971"/>
                </a:lnTo>
                <a:cubicBezTo>
                  <a:pt x="283022" y="166971"/>
                  <a:pt x="286628" y="165535"/>
                  <a:pt x="289151" y="163021"/>
                </a:cubicBezTo>
                <a:cubicBezTo>
                  <a:pt x="292036" y="160508"/>
                  <a:pt x="293838" y="156917"/>
                  <a:pt x="293838" y="152967"/>
                </a:cubicBezTo>
                <a:lnTo>
                  <a:pt x="293838" y="23340"/>
                </a:lnTo>
                <a:cubicBezTo>
                  <a:pt x="293838" y="19390"/>
                  <a:pt x="292036" y="15799"/>
                  <a:pt x="289151" y="12927"/>
                </a:cubicBezTo>
                <a:cubicBezTo>
                  <a:pt x="286628" y="10413"/>
                  <a:pt x="283022" y="8977"/>
                  <a:pt x="279417" y="8977"/>
                </a:cubicBezTo>
                <a:lnTo>
                  <a:pt x="94461" y="8977"/>
                </a:lnTo>
                <a:close/>
                <a:moveTo>
                  <a:pt x="94461" y="0"/>
                </a:moveTo>
                <a:lnTo>
                  <a:pt x="279417" y="0"/>
                </a:lnTo>
                <a:cubicBezTo>
                  <a:pt x="285185" y="0"/>
                  <a:pt x="290954" y="2154"/>
                  <a:pt x="295641" y="6463"/>
                </a:cubicBezTo>
                <a:cubicBezTo>
                  <a:pt x="300328" y="10772"/>
                  <a:pt x="302852" y="16877"/>
                  <a:pt x="302852" y="23340"/>
                </a:cubicBezTo>
                <a:lnTo>
                  <a:pt x="302852" y="152967"/>
                </a:lnTo>
                <a:cubicBezTo>
                  <a:pt x="302852" y="159430"/>
                  <a:pt x="300328" y="165176"/>
                  <a:pt x="295641" y="169485"/>
                </a:cubicBezTo>
                <a:cubicBezTo>
                  <a:pt x="290954" y="173794"/>
                  <a:pt x="285185" y="176307"/>
                  <a:pt x="279417" y="176307"/>
                </a:cubicBezTo>
                <a:lnTo>
                  <a:pt x="191446" y="176307"/>
                </a:lnTo>
                <a:lnTo>
                  <a:pt x="191446" y="296598"/>
                </a:lnTo>
                <a:cubicBezTo>
                  <a:pt x="191446" y="298393"/>
                  <a:pt x="190725" y="299830"/>
                  <a:pt x="189282" y="300907"/>
                </a:cubicBezTo>
                <a:cubicBezTo>
                  <a:pt x="188561" y="301266"/>
                  <a:pt x="187840" y="301266"/>
                  <a:pt x="186759" y="301266"/>
                </a:cubicBezTo>
                <a:cubicBezTo>
                  <a:pt x="186398" y="301266"/>
                  <a:pt x="185316" y="301266"/>
                  <a:pt x="184956" y="300907"/>
                </a:cubicBezTo>
                <a:lnTo>
                  <a:pt x="146739" y="279362"/>
                </a:lnTo>
                <a:cubicBezTo>
                  <a:pt x="138086" y="274694"/>
                  <a:pt x="128352" y="272181"/>
                  <a:pt x="117896" y="272181"/>
                </a:cubicBezTo>
                <a:lnTo>
                  <a:pt x="23795" y="272181"/>
                </a:lnTo>
                <a:cubicBezTo>
                  <a:pt x="10816" y="272181"/>
                  <a:pt x="0" y="261768"/>
                  <a:pt x="0" y="248482"/>
                </a:cubicBezTo>
                <a:lnTo>
                  <a:pt x="0" y="149735"/>
                </a:lnTo>
                <a:cubicBezTo>
                  <a:pt x="0" y="136809"/>
                  <a:pt x="10816" y="126036"/>
                  <a:pt x="23795" y="126036"/>
                </a:cubicBezTo>
                <a:lnTo>
                  <a:pt x="71026" y="126036"/>
                </a:lnTo>
                <a:lnTo>
                  <a:pt x="71026" y="23340"/>
                </a:lnTo>
                <a:cubicBezTo>
                  <a:pt x="71026" y="16877"/>
                  <a:pt x="73549" y="10772"/>
                  <a:pt x="78236" y="6463"/>
                </a:cubicBezTo>
                <a:cubicBezTo>
                  <a:pt x="82923" y="2154"/>
                  <a:pt x="88331" y="0"/>
                  <a:pt x="9446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Roboto Light" panose="02000000000000000000" pitchFamily="2" charset="0"/>
            </a:endParaRPr>
          </a:p>
        </p:txBody>
      </p:sp>
      <p:sp>
        <p:nvSpPr>
          <p:cNvPr id="73" name="Freeform 414">
            <a:extLst>
              <a:ext uri="{FF2B5EF4-FFF2-40B4-BE49-F238E27FC236}">
                <a16:creationId xmlns:a16="http://schemas.microsoft.com/office/drawing/2014/main" id="{74DDCB14-9FC5-4851-9193-34B2F3BB36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17389" y="2386868"/>
            <a:ext cx="459558" cy="457200"/>
          </a:xfrm>
          <a:custGeom>
            <a:avLst/>
            <a:gdLst>
              <a:gd name="T0" fmla="*/ 204751 w 309204"/>
              <a:gd name="T1" fmla="*/ 298792 h 307622"/>
              <a:gd name="T2" fmla="*/ 204751 w 309204"/>
              <a:gd name="T3" fmla="*/ 307975 h 307622"/>
              <a:gd name="T4" fmla="*/ 90593 w 309204"/>
              <a:gd name="T5" fmla="*/ 303384 h 307622"/>
              <a:gd name="T6" fmla="*/ 141349 w 309204"/>
              <a:gd name="T7" fmla="*/ 265417 h 307622"/>
              <a:gd name="T8" fmla="*/ 280956 w 309204"/>
              <a:gd name="T9" fmla="*/ 270186 h 307622"/>
              <a:gd name="T10" fmla="*/ 141349 w 309204"/>
              <a:gd name="T11" fmla="*/ 274613 h 307622"/>
              <a:gd name="T12" fmla="*/ 141349 w 309204"/>
              <a:gd name="T13" fmla="*/ 265417 h 307622"/>
              <a:gd name="T14" fmla="*/ 242515 w 309204"/>
              <a:gd name="T15" fmla="*/ 232041 h 307622"/>
              <a:gd name="T16" fmla="*/ 242515 w 309204"/>
              <a:gd name="T17" fmla="*/ 241237 h 307622"/>
              <a:gd name="T18" fmla="*/ 63574 w 309204"/>
              <a:gd name="T19" fmla="*/ 236468 h 307622"/>
              <a:gd name="T20" fmla="*/ 283646 w 309204"/>
              <a:gd name="T21" fmla="*/ 199090 h 307622"/>
              <a:gd name="T22" fmla="*/ 283646 w 309204"/>
              <a:gd name="T23" fmla="*/ 231856 h 307622"/>
              <a:gd name="T24" fmla="*/ 283646 w 309204"/>
              <a:gd name="T25" fmla="*/ 199090 h 307622"/>
              <a:gd name="T26" fmla="*/ 9359 w 309204"/>
              <a:gd name="T27" fmla="*/ 215293 h 307622"/>
              <a:gd name="T28" fmla="*/ 42115 w 309204"/>
              <a:gd name="T29" fmla="*/ 215293 h 307622"/>
              <a:gd name="T30" fmla="*/ 43194 w 309204"/>
              <a:gd name="T31" fmla="*/ 100074 h 307622"/>
              <a:gd name="T32" fmla="*/ 266007 w 309204"/>
              <a:gd name="T33" fmla="*/ 157684 h 307622"/>
              <a:gd name="T34" fmla="*/ 110506 w 309204"/>
              <a:gd name="T35" fmla="*/ 138960 h 307622"/>
              <a:gd name="T36" fmla="*/ 108347 w 309204"/>
              <a:gd name="T37" fmla="*/ 138600 h 307622"/>
              <a:gd name="T38" fmla="*/ 43194 w 309204"/>
              <a:gd name="T39" fmla="*/ 100074 h 307622"/>
              <a:gd name="T40" fmla="*/ 275366 w 309204"/>
              <a:gd name="T41" fmla="*/ 96474 h 307622"/>
              <a:gd name="T42" fmla="*/ 283646 w 309204"/>
              <a:gd name="T43" fmla="*/ 189728 h 307622"/>
              <a:gd name="T44" fmla="*/ 291925 w 309204"/>
              <a:gd name="T45" fmla="*/ 96474 h 307622"/>
              <a:gd name="T46" fmla="*/ 282566 w 309204"/>
              <a:gd name="T47" fmla="*/ 89633 h 307622"/>
              <a:gd name="T48" fmla="*/ 114012 w 309204"/>
              <a:gd name="T49" fmla="*/ 98904 h 307622"/>
              <a:gd name="T50" fmla="*/ 111854 w 309204"/>
              <a:gd name="T51" fmla="*/ 107707 h 307622"/>
              <a:gd name="T52" fmla="*/ 63273 w 309204"/>
              <a:gd name="T53" fmla="*/ 79466 h 307622"/>
              <a:gd name="T54" fmla="*/ 68311 w 309204"/>
              <a:gd name="T55" fmla="*/ 71398 h 307622"/>
              <a:gd name="T56" fmla="*/ 17637 w 309204"/>
              <a:gd name="T57" fmla="*/ 54346 h 307622"/>
              <a:gd name="T58" fmla="*/ 25557 w 309204"/>
              <a:gd name="T59" fmla="*/ 189728 h 307622"/>
              <a:gd name="T60" fmla="*/ 33835 w 309204"/>
              <a:gd name="T61" fmla="*/ 54346 h 307622"/>
              <a:gd name="T62" fmla="*/ 24476 w 309204"/>
              <a:gd name="T63" fmla="*/ 47505 h 307622"/>
              <a:gd name="T64" fmla="*/ 26637 w 309204"/>
              <a:gd name="T65" fmla="*/ 38144 h 307622"/>
              <a:gd name="T66" fmla="*/ 43194 w 309204"/>
              <a:gd name="T67" fmla="*/ 89272 h 307622"/>
              <a:gd name="T68" fmla="*/ 266007 w 309204"/>
              <a:gd name="T69" fmla="*/ 129599 h 307622"/>
              <a:gd name="T70" fmla="*/ 282566 w 309204"/>
              <a:gd name="T71" fmla="*/ 80271 h 307622"/>
              <a:gd name="T72" fmla="*/ 301283 w 309204"/>
              <a:gd name="T73" fmla="*/ 96474 h 307622"/>
              <a:gd name="T74" fmla="*/ 309563 w 309204"/>
              <a:gd name="T75" fmla="*/ 215293 h 307622"/>
              <a:gd name="T76" fmla="*/ 257729 w 309204"/>
              <a:gd name="T77" fmla="*/ 215293 h 307622"/>
              <a:gd name="T78" fmla="*/ 266007 w 309204"/>
              <a:gd name="T79" fmla="*/ 167044 h 307622"/>
              <a:gd name="T80" fmla="*/ 43194 w 309204"/>
              <a:gd name="T81" fmla="*/ 196930 h 307622"/>
              <a:gd name="T82" fmla="*/ 25557 w 309204"/>
              <a:gd name="T83" fmla="*/ 241216 h 307622"/>
              <a:gd name="T84" fmla="*/ 8279 w 309204"/>
              <a:gd name="T85" fmla="*/ 196930 h 307622"/>
              <a:gd name="T86" fmla="*/ 24476 w 309204"/>
              <a:gd name="T87" fmla="*/ 38144 h 307622"/>
              <a:gd name="T88" fmla="*/ 196866 w 309204"/>
              <a:gd name="T89" fmla="*/ 28878 h 307622"/>
              <a:gd name="T90" fmla="*/ 215817 w 309204"/>
              <a:gd name="T91" fmla="*/ 47591 h 307622"/>
              <a:gd name="T92" fmla="*/ 215817 w 309204"/>
              <a:gd name="T93" fmla="*/ 56946 h 307622"/>
              <a:gd name="T94" fmla="*/ 196866 w 309204"/>
              <a:gd name="T95" fmla="*/ 75659 h 307622"/>
              <a:gd name="T96" fmla="*/ 187391 w 309204"/>
              <a:gd name="T97" fmla="*/ 75659 h 307622"/>
              <a:gd name="T98" fmla="*/ 168076 w 309204"/>
              <a:gd name="T99" fmla="*/ 56946 h 307622"/>
              <a:gd name="T100" fmla="*/ 168076 w 309204"/>
              <a:gd name="T101" fmla="*/ 47591 h 307622"/>
              <a:gd name="T102" fmla="*/ 187391 w 309204"/>
              <a:gd name="T103" fmla="*/ 28878 h 307622"/>
              <a:gd name="T104" fmla="*/ 152304 w 309204"/>
              <a:gd name="T105" fmla="*/ 9322 h 307622"/>
              <a:gd name="T106" fmla="*/ 147626 w 309204"/>
              <a:gd name="T107" fmla="*/ 92144 h 307622"/>
              <a:gd name="T108" fmla="*/ 230369 w 309204"/>
              <a:gd name="T109" fmla="*/ 96447 h 307622"/>
              <a:gd name="T110" fmla="*/ 235046 w 309204"/>
              <a:gd name="T111" fmla="*/ 14341 h 307622"/>
              <a:gd name="T112" fmla="*/ 152304 w 309204"/>
              <a:gd name="T113" fmla="*/ 9322 h 307622"/>
              <a:gd name="T114" fmla="*/ 230369 w 309204"/>
              <a:gd name="T115" fmla="*/ 0 h 307622"/>
              <a:gd name="T116" fmla="*/ 244399 w 309204"/>
              <a:gd name="T117" fmla="*/ 92144 h 307622"/>
              <a:gd name="T118" fmla="*/ 152304 w 309204"/>
              <a:gd name="T119" fmla="*/ 106127 h 307622"/>
              <a:gd name="T120" fmla="*/ 138273 w 309204"/>
              <a:gd name="T121" fmla="*/ 14341 h 30762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09204" h="307622">
                <a:moveTo>
                  <a:pt x="95164" y="298450"/>
                </a:moveTo>
                <a:lnTo>
                  <a:pt x="204514" y="298450"/>
                </a:lnTo>
                <a:cubicBezTo>
                  <a:pt x="207032" y="298450"/>
                  <a:pt x="209191" y="300567"/>
                  <a:pt x="209191" y="303036"/>
                </a:cubicBezTo>
                <a:cubicBezTo>
                  <a:pt x="209191" y="305506"/>
                  <a:pt x="207032" y="307622"/>
                  <a:pt x="204514" y="307622"/>
                </a:cubicBezTo>
                <a:lnTo>
                  <a:pt x="95164" y="307622"/>
                </a:lnTo>
                <a:cubicBezTo>
                  <a:pt x="92286" y="307622"/>
                  <a:pt x="90488" y="305506"/>
                  <a:pt x="90488" y="303036"/>
                </a:cubicBezTo>
                <a:cubicBezTo>
                  <a:pt x="90488" y="300567"/>
                  <a:pt x="92286" y="298450"/>
                  <a:pt x="95164" y="298450"/>
                </a:cubicBezTo>
                <a:close/>
                <a:moveTo>
                  <a:pt x="141185" y="265113"/>
                </a:moveTo>
                <a:lnTo>
                  <a:pt x="276328" y="265113"/>
                </a:lnTo>
                <a:cubicBezTo>
                  <a:pt x="278837" y="265113"/>
                  <a:pt x="280630" y="267154"/>
                  <a:pt x="280630" y="269876"/>
                </a:cubicBezTo>
                <a:cubicBezTo>
                  <a:pt x="280630" y="272257"/>
                  <a:pt x="278837" y="274298"/>
                  <a:pt x="276328" y="274298"/>
                </a:cubicBezTo>
                <a:lnTo>
                  <a:pt x="141185" y="274298"/>
                </a:lnTo>
                <a:cubicBezTo>
                  <a:pt x="138676" y="274298"/>
                  <a:pt x="136525" y="272257"/>
                  <a:pt x="136525" y="269876"/>
                </a:cubicBezTo>
                <a:cubicBezTo>
                  <a:pt x="136525" y="267154"/>
                  <a:pt x="138676" y="265113"/>
                  <a:pt x="141185" y="265113"/>
                </a:cubicBezTo>
                <a:close/>
                <a:moveTo>
                  <a:pt x="68555" y="231775"/>
                </a:moveTo>
                <a:lnTo>
                  <a:pt x="242234" y="231775"/>
                </a:lnTo>
                <a:cubicBezTo>
                  <a:pt x="245123" y="231775"/>
                  <a:pt x="247289" y="233816"/>
                  <a:pt x="247289" y="236197"/>
                </a:cubicBezTo>
                <a:cubicBezTo>
                  <a:pt x="247289" y="238919"/>
                  <a:pt x="245123" y="240960"/>
                  <a:pt x="242234" y="240960"/>
                </a:cubicBezTo>
                <a:lnTo>
                  <a:pt x="68555" y="240960"/>
                </a:lnTo>
                <a:cubicBezTo>
                  <a:pt x="65666" y="240960"/>
                  <a:pt x="63500" y="238919"/>
                  <a:pt x="63500" y="236197"/>
                </a:cubicBezTo>
                <a:cubicBezTo>
                  <a:pt x="63500" y="233816"/>
                  <a:pt x="65666" y="231775"/>
                  <a:pt x="68555" y="231775"/>
                </a:cubicBezTo>
                <a:close/>
                <a:moveTo>
                  <a:pt x="283317" y="198862"/>
                </a:moveTo>
                <a:cubicBezTo>
                  <a:pt x="274328" y="198862"/>
                  <a:pt x="266778" y="206414"/>
                  <a:pt x="266778" y="215046"/>
                </a:cubicBezTo>
                <a:cubicBezTo>
                  <a:pt x="266778" y="224397"/>
                  <a:pt x="274328" y="231590"/>
                  <a:pt x="283317" y="231590"/>
                </a:cubicBezTo>
                <a:cubicBezTo>
                  <a:pt x="292305" y="231590"/>
                  <a:pt x="299496" y="224397"/>
                  <a:pt x="299496" y="215046"/>
                </a:cubicBezTo>
                <a:cubicBezTo>
                  <a:pt x="299496" y="206414"/>
                  <a:pt x="292305" y="198862"/>
                  <a:pt x="283317" y="198862"/>
                </a:cubicBezTo>
                <a:close/>
                <a:moveTo>
                  <a:pt x="25527" y="198862"/>
                </a:moveTo>
                <a:cubicBezTo>
                  <a:pt x="16539" y="198862"/>
                  <a:pt x="9348" y="206414"/>
                  <a:pt x="9348" y="215046"/>
                </a:cubicBezTo>
                <a:cubicBezTo>
                  <a:pt x="9348" y="224397"/>
                  <a:pt x="16539" y="231590"/>
                  <a:pt x="25527" y="231590"/>
                </a:cubicBezTo>
                <a:cubicBezTo>
                  <a:pt x="34875" y="231590"/>
                  <a:pt x="42066" y="224397"/>
                  <a:pt x="42066" y="215046"/>
                </a:cubicBezTo>
                <a:cubicBezTo>
                  <a:pt x="42066" y="206414"/>
                  <a:pt x="34875" y="198862"/>
                  <a:pt x="25527" y="198862"/>
                </a:cubicBezTo>
                <a:close/>
                <a:moveTo>
                  <a:pt x="43144" y="99959"/>
                </a:moveTo>
                <a:lnTo>
                  <a:pt x="43144" y="157503"/>
                </a:lnTo>
                <a:lnTo>
                  <a:pt x="265699" y="157503"/>
                </a:lnTo>
                <a:lnTo>
                  <a:pt x="265699" y="138801"/>
                </a:lnTo>
                <a:lnTo>
                  <a:pt x="110378" y="138801"/>
                </a:lnTo>
                <a:cubicBezTo>
                  <a:pt x="109659" y="138801"/>
                  <a:pt x="109300" y="138441"/>
                  <a:pt x="108581" y="138441"/>
                </a:cubicBezTo>
                <a:cubicBezTo>
                  <a:pt x="108581" y="138441"/>
                  <a:pt x="108581" y="138441"/>
                  <a:pt x="108221" y="138441"/>
                </a:cubicBezTo>
                <a:lnTo>
                  <a:pt x="108221" y="138082"/>
                </a:lnTo>
                <a:lnTo>
                  <a:pt x="43144" y="99959"/>
                </a:lnTo>
                <a:close/>
                <a:moveTo>
                  <a:pt x="282238" y="89530"/>
                </a:moveTo>
                <a:cubicBezTo>
                  <a:pt x="278283" y="89530"/>
                  <a:pt x="275047" y="92766"/>
                  <a:pt x="275047" y="96363"/>
                </a:cubicBezTo>
                <a:lnTo>
                  <a:pt x="275047" y="190950"/>
                </a:lnTo>
                <a:cubicBezTo>
                  <a:pt x="277564" y="190230"/>
                  <a:pt x="280441" y="189511"/>
                  <a:pt x="283317" y="189511"/>
                </a:cubicBezTo>
                <a:cubicBezTo>
                  <a:pt x="286193" y="189511"/>
                  <a:pt x="288710" y="190230"/>
                  <a:pt x="291586" y="190950"/>
                </a:cubicBezTo>
                <a:lnTo>
                  <a:pt x="291586" y="96363"/>
                </a:lnTo>
                <a:cubicBezTo>
                  <a:pt x="291586" y="92766"/>
                  <a:pt x="288350" y="89530"/>
                  <a:pt x="284396" y="89530"/>
                </a:cubicBezTo>
                <a:lnTo>
                  <a:pt x="282238" y="89530"/>
                </a:lnTo>
                <a:close/>
                <a:moveTo>
                  <a:pt x="68232" y="71316"/>
                </a:moveTo>
                <a:lnTo>
                  <a:pt x="113880" y="98791"/>
                </a:lnTo>
                <a:cubicBezTo>
                  <a:pt x="116396" y="99891"/>
                  <a:pt x="117115" y="102821"/>
                  <a:pt x="115678" y="105019"/>
                </a:cubicBezTo>
                <a:cubicBezTo>
                  <a:pt x="114959" y="106485"/>
                  <a:pt x="113162" y="107584"/>
                  <a:pt x="111724" y="107584"/>
                </a:cubicBezTo>
                <a:cubicBezTo>
                  <a:pt x="111005" y="107584"/>
                  <a:pt x="109927" y="107217"/>
                  <a:pt x="109567" y="106851"/>
                </a:cubicBezTo>
                <a:lnTo>
                  <a:pt x="63200" y="79375"/>
                </a:lnTo>
                <a:cubicBezTo>
                  <a:pt x="61403" y="77910"/>
                  <a:pt x="60325" y="74979"/>
                  <a:pt x="61762" y="72781"/>
                </a:cubicBezTo>
                <a:cubicBezTo>
                  <a:pt x="63200" y="70583"/>
                  <a:pt x="66076" y="69850"/>
                  <a:pt x="68232" y="71316"/>
                </a:cubicBezTo>
                <a:close/>
                <a:moveTo>
                  <a:pt x="24448" y="47451"/>
                </a:moveTo>
                <a:cubicBezTo>
                  <a:pt x="20853" y="47451"/>
                  <a:pt x="17617" y="50328"/>
                  <a:pt x="17617" y="54284"/>
                </a:cubicBezTo>
                <a:lnTo>
                  <a:pt x="17617" y="190950"/>
                </a:lnTo>
                <a:cubicBezTo>
                  <a:pt x="20134" y="190230"/>
                  <a:pt x="22651" y="189511"/>
                  <a:pt x="25527" y="189511"/>
                </a:cubicBezTo>
                <a:cubicBezTo>
                  <a:pt x="28403" y="189511"/>
                  <a:pt x="31280" y="190230"/>
                  <a:pt x="33796" y="190950"/>
                </a:cubicBezTo>
                <a:lnTo>
                  <a:pt x="33796" y="54284"/>
                </a:lnTo>
                <a:cubicBezTo>
                  <a:pt x="33796" y="50328"/>
                  <a:pt x="30920" y="47451"/>
                  <a:pt x="26606" y="47451"/>
                </a:cubicBezTo>
                <a:lnTo>
                  <a:pt x="24448" y="47451"/>
                </a:lnTo>
                <a:close/>
                <a:moveTo>
                  <a:pt x="24448" y="38100"/>
                </a:moveTo>
                <a:lnTo>
                  <a:pt x="26606" y="38100"/>
                </a:lnTo>
                <a:cubicBezTo>
                  <a:pt x="35954" y="38100"/>
                  <a:pt x="43144" y="45293"/>
                  <a:pt x="43144" y="54284"/>
                </a:cubicBezTo>
                <a:lnTo>
                  <a:pt x="43144" y="89170"/>
                </a:lnTo>
                <a:lnTo>
                  <a:pt x="111816" y="129450"/>
                </a:lnTo>
                <a:lnTo>
                  <a:pt x="265699" y="129450"/>
                </a:lnTo>
                <a:lnTo>
                  <a:pt x="265699" y="96363"/>
                </a:lnTo>
                <a:cubicBezTo>
                  <a:pt x="265699" y="87731"/>
                  <a:pt x="272890" y="80179"/>
                  <a:pt x="282238" y="80179"/>
                </a:cubicBezTo>
                <a:lnTo>
                  <a:pt x="284396" y="80179"/>
                </a:lnTo>
                <a:cubicBezTo>
                  <a:pt x="293384" y="80179"/>
                  <a:pt x="300934" y="87731"/>
                  <a:pt x="300934" y="96363"/>
                </a:cubicBezTo>
                <a:lnTo>
                  <a:pt x="300934" y="196704"/>
                </a:lnTo>
                <a:cubicBezTo>
                  <a:pt x="305968" y="201379"/>
                  <a:pt x="309204" y="207853"/>
                  <a:pt x="309204" y="215046"/>
                </a:cubicBezTo>
                <a:cubicBezTo>
                  <a:pt x="309204" y="229432"/>
                  <a:pt x="297339" y="240940"/>
                  <a:pt x="283317" y="240940"/>
                </a:cubicBezTo>
                <a:cubicBezTo>
                  <a:pt x="269295" y="240940"/>
                  <a:pt x="257430" y="229432"/>
                  <a:pt x="257430" y="215046"/>
                </a:cubicBezTo>
                <a:cubicBezTo>
                  <a:pt x="257430" y="207853"/>
                  <a:pt x="260666" y="201379"/>
                  <a:pt x="265699" y="196704"/>
                </a:cubicBezTo>
                <a:lnTo>
                  <a:pt x="265699" y="166853"/>
                </a:lnTo>
                <a:lnTo>
                  <a:pt x="43144" y="166853"/>
                </a:lnTo>
                <a:lnTo>
                  <a:pt x="43144" y="196704"/>
                </a:lnTo>
                <a:cubicBezTo>
                  <a:pt x="48178" y="201379"/>
                  <a:pt x="51414" y="207853"/>
                  <a:pt x="51414" y="215046"/>
                </a:cubicBezTo>
                <a:cubicBezTo>
                  <a:pt x="51414" y="229432"/>
                  <a:pt x="39909" y="240940"/>
                  <a:pt x="25527" y="240940"/>
                </a:cubicBezTo>
                <a:cubicBezTo>
                  <a:pt x="11505" y="240940"/>
                  <a:pt x="0" y="229432"/>
                  <a:pt x="0" y="215046"/>
                </a:cubicBezTo>
                <a:cubicBezTo>
                  <a:pt x="0" y="207853"/>
                  <a:pt x="3236" y="201379"/>
                  <a:pt x="8269" y="196704"/>
                </a:cubicBezTo>
                <a:lnTo>
                  <a:pt x="8269" y="54284"/>
                </a:lnTo>
                <a:cubicBezTo>
                  <a:pt x="8269" y="45293"/>
                  <a:pt x="15460" y="38100"/>
                  <a:pt x="24448" y="38100"/>
                </a:cubicBezTo>
                <a:close/>
                <a:moveTo>
                  <a:pt x="191906" y="23813"/>
                </a:moveTo>
                <a:cubicBezTo>
                  <a:pt x="194454" y="23813"/>
                  <a:pt x="196638" y="26329"/>
                  <a:pt x="196638" y="28845"/>
                </a:cubicBezTo>
                <a:lnTo>
                  <a:pt x="196638" y="47536"/>
                </a:lnTo>
                <a:lnTo>
                  <a:pt x="215567" y="47536"/>
                </a:lnTo>
                <a:cubicBezTo>
                  <a:pt x="218115" y="47536"/>
                  <a:pt x="220299" y="49692"/>
                  <a:pt x="220299" y="52208"/>
                </a:cubicBezTo>
                <a:cubicBezTo>
                  <a:pt x="220299" y="54724"/>
                  <a:pt x="218115" y="56881"/>
                  <a:pt x="215567" y="56881"/>
                </a:cubicBezTo>
                <a:lnTo>
                  <a:pt x="196638" y="56881"/>
                </a:lnTo>
                <a:lnTo>
                  <a:pt x="196638" y="75572"/>
                </a:lnTo>
                <a:cubicBezTo>
                  <a:pt x="196638" y="78088"/>
                  <a:pt x="194454" y="80604"/>
                  <a:pt x="191906" y="80604"/>
                </a:cubicBezTo>
                <a:cubicBezTo>
                  <a:pt x="189358" y="80604"/>
                  <a:pt x="187174" y="78088"/>
                  <a:pt x="187174" y="75572"/>
                </a:cubicBezTo>
                <a:lnTo>
                  <a:pt x="187174" y="56881"/>
                </a:lnTo>
                <a:lnTo>
                  <a:pt x="167881" y="56881"/>
                </a:lnTo>
                <a:cubicBezTo>
                  <a:pt x="165333" y="56881"/>
                  <a:pt x="163513" y="54724"/>
                  <a:pt x="163513" y="52208"/>
                </a:cubicBezTo>
                <a:cubicBezTo>
                  <a:pt x="163513" y="49692"/>
                  <a:pt x="165333" y="47536"/>
                  <a:pt x="167881" y="47536"/>
                </a:cubicBezTo>
                <a:lnTo>
                  <a:pt x="187174" y="47536"/>
                </a:lnTo>
                <a:lnTo>
                  <a:pt x="187174" y="28845"/>
                </a:lnTo>
                <a:cubicBezTo>
                  <a:pt x="187174" y="26329"/>
                  <a:pt x="189358" y="23813"/>
                  <a:pt x="191906" y="23813"/>
                </a:cubicBezTo>
                <a:close/>
                <a:moveTo>
                  <a:pt x="152127" y="9311"/>
                </a:moveTo>
                <a:cubicBezTo>
                  <a:pt x="149611" y="9311"/>
                  <a:pt x="147455" y="11460"/>
                  <a:pt x="147455" y="14325"/>
                </a:cubicBezTo>
                <a:lnTo>
                  <a:pt x="147455" y="92038"/>
                </a:lnTo>
                <a:cubicBezTo>
                  <a:pt x="147455" y="94545"/>
                  <a:pt x="149611" y="96336"/>
                  <a:pt x="152127" y="96336"/>
                </a:cubicBezTo>
                <a:lnTo>
                  <a:pt x="230102" y="96336"/>
                </a:lnTo>
                <a:cubicBezTo>
                  <a:pt x="232617" y="96336"/>
                  <a:pt x="234773" y="94545"/>
                  <a:pt x="234773" y="92038"/>
                </a:cubicBezTo>
                <a:lnTo>
                  <a:pt x="234773" y="14325"/>
                </a:lnTo>
                <a:cubicBezTo>
                  <a:pt x="234773" y="11460"/>
                  <a:pt x="232617" y="9311"/>
                  <a:pt x="230102" y="9311"/>
                </a:cubicBezTo>
                <a:lnTo>
                  <a:pt x="152127" y="9311"/>
                </a:lnTo>
                <a:close/>
                <a:moveTo>
                  <a:pt x="152127" y="0"/>
                </a:moveTo>
                <a:lnTo>
                  <a:pt x="230102" y="0"/>
                </a:lnTo>
                <a:cubicBezTo>
                  <a:pt x="237648" y="0"/>
                  <a:pt x="244116" y="6446"/>
                  <a:pt x="244116" y="14325"/>
                </a:cubicBezTo>
                <a:lnTo>
                  <a:pt x="244116" y="92038"/>
                </a:lnTo>
                <a:cubicBezTo>
                  <a:pt x="244116" y="99559"/>
                  <a:pt x="237648" y="106005"/>
                  <a:pt x="230102" y="106005"/>
                </a:cubicBezTo>
                <a:lnTo>
                  <a:pt x="152127" y="106005"/>
                </a:lnTo>
                <a:cubicBezTo>
                  <a:pt x="144221" y="106005"/>
                  <a:pt x="138113" y="99559"/>
                  <a:pt x="138113" y="92038"/>
                </a:cubicBezTo>
                <a:lnTo>
                  <a:pt x="138113" y="14325"/>
                </a:lnTo>
                <a:cubicBezTo>
                  <a:pt x="138113" y="6446"/>
                  <a:pt x="144221" y="0"/>
                  <a:pt x="1521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74" name="Freeform 412">
            <a:extLst>
              <a:ext uri="{FF2B5EF4-FFF2-40B4-BE49-F238E27FC236}">
                <a16:creationId xmlns:a16="http://schemas.microsoft.com/office/drawing/2014/main" id="{897A148C-39D0-426D-BEA6-EA0F41CD66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809291" y="2629832"/>
            <a:ext cx="411483" cy="411480"/>
          </a:xfrm>
          <a:custGeom>
            <a:avLst/>
            <a:gdLst>
              <a:gd name="T0" fmla="*/ 283960 w 309203"/>
              <a:gd name="T1" fmla="*/ 139627 h 309203"/>
              <a:gd name="T2" fmla="*/ 114476 w 309203"/>
              <a:gd name="T3" fmla="*/ 260597 h 309203"/>
              <a:gd name="T4" fmla="*/ 196333 w 309203"/>
              <a:gd name="T5" fmla="*/ 300561 h 309203"/>
              <a:gd name="T6" fmla="*/ 300549 w 309203"/>
              <a:gd name="T7" fmla="*/ 196151 h 309203"/>
              <a:gd name="T8" fmla="*/ 283960 w 309203"/>
              <a:gd name="T9" fmla="*/ 139627 h 309203"/>
              <a:gd name="T10" fmla="*/ 195461 w 309203"/>
              <a:gd name="T11" fmla="*/ 111383 h 309203"/>
              <a:gd name="T12" fmla="*/ 200132 w 309203"/>
              <a:gd name="T13" fmla="*/ 116081 h 309203"/>
              <a:gd name="T14" fmla="*/ 195461 w 309203"/>
              <a:gd name="T15" fmla="*/ 120779 h 309203"/>
              <a:gd name="T16" fmla="*/ 179652 w 309203"/>
              <a:gd name="T17" fmla="*/ 122226 h 309203"/>
              <a:gd name="T18" fmla="*/ 120367 w 309203"/>
              <a:gd name="T19" fmla="*/ 195948 h 309203"/>
              <a:gd name="T20" fmla="*/ 122163 w 309203"/>
              <a:gd name="T21" fmla="*/ 211849 h 309203"/>
              <a:gd name="T22" fmla="*/ 118571 w 309203"/>
              <a:gd name="T23" fmla="*/ 217270 h 309203"/>
              <a:gd name="T24" fmla="*/ 117492 w 309203"/>
              <a:gd name="T25" fmla="*/ 217631 h 309203"/>
              <a:gd name="T26" fmla="*/ 113181 w 309203"/>
              <a:gd name="T27" fmla="*/ 213655 h 309203"/>
              <a:gd name="T28" fmla="*/ 111384 w 309203"/>
              <a:gd name="T29" fmla="*/ 195948 h 309203"/>
              <a:gd name="T30" fmla="*/ 177856 w 309203"/>
              <a:gd name="T31" fmla="*/ 113190 h 309203"/>
              <a:gd name="T32" fmla="*/ 195461 w 309203"/>
              <a:gd name="T33" fmla="*/ 111383 h 309203"/>
              <a:gd name="T34" fmla="*/ 196333 w 309203"/>
              <a:gd name="T35" fmla="*/ 92103 h 309203"/>
              <a:gd name="T36" fmla="*/ 92118 w 309203"/>
              <a:gd name="T37" fmla="*/ 196151 h 309203"/>
              <a:gd name="T38" fmla="*/ 108705 w 309203"/>
              <a:gd name="T39" fmla="*/ 253036 h 309203"/>
              <a:gd name="T40" fmla="*/ 278552 w 309203"/>
              <a:gd name="T41" fmla="*/ 132066 h 309203"/>
              <a:gd name="T42" fmla="*/ 196333 w 309203"/>
              <a:gd name="T43" fmla="*/ 92103 h 309203"/>
              <a:gd name="T44" fmla="*/ 196333 w 309203"/>
              <a:gd name="T45" fmla="*/ 82742 h 309203"/>
              <a:gd name="T46" fmla="*/ 288648 w 309203"/>
              <a:gd name="T47" fmla="*/ 129906 h 309203"/>
              <a:gd name="T48" fmla="*/ 288648 w 309203"/>
              <a:gd name="T49" fmla="*/ 130625 h 309203"/>
              <a:gd name="T50" fmla="*/ 289009 w 309203"/>
              <a:gd name="T51" fmla="*/ 130625 h 309203"/>
              <a:gd name="T52" fmla="*/ 309923 w 309203"/>
              <a:gd name="T53" fmla="*/ 196151 h 309203"/>
              <a:gd name="T54" fmla="*/ 196333 w 309203"/>
              <a:gd name="T55" fmla="*/ 309921 h 309203"/>
              <a:gd name="T56" fmla="*/ 104018 w 309203"/>
              <a:gd name="T57" fmla="*/ 262397 h 309203"/>
              <a:gd name="T58" fmla="*/ 103657 w 309203"/>
              <a:gd name="T59" fmla="*/ 262397 h 309203"/>
              <a:gd name="T60" fmla="*/ 103657 w 309203"/>
              <a:gd name="T61" fmla="*/ 262038 h 309203"/>
              <a:gd name="T62" fmla="*/ 82742 w 309203"/>
              <a:gd name="T63" fmla="*/ 196151 h 309203"/>
              <a:gd name="T64" fmla="*/ 196333 w 309203"/>
              <a:gd name="T65" fmla="*/ 82742 h 309203"/>
              <a:gd name="T66" fmla="*/ 57895 w 309203"/>
              <a:gd name="T67" fmla="*/ 30951 h 309203"/>
              <a:gd name="T68" fmla="*/ 64139 w 309203"/>
              <a:gd name="T69" fmla="*/ 33823 h 309203"/>
              <a:gd name="T70" fmla="*/ 61200 w 309203"/>
              <a:gd name="T71" fmla="*/ 39928 h 309203"/>
              <a:gd name="T72" fmla="*/ 36599 w 309203"/>
              <a:gd name="T73" fmla="*/ 74764 h 309203"/>
              <a:gd name="T74" fmla="*/ 36599 w 309203"/>
              <a:gd name="T75" fmla="*/ 128274 h 309203"/>
              <a:gd name="T76" fmla="*/ 31824 w 309203"/>
              <a:gd name="T77" fmla="*/ 133301 h 309203"/>
              <a:gd name="T78" fmla="*/ 27050 w 309203"/>
              <a:gd name="T79" fmla="*/ 128274 h 309203"/>
              <a:gd name="T80" fmla="*/ 27050 w 309203"/>
              <a:gd name="T81" fmla="*/ 74764 h 309203"/>
              <a:gd name="T82" fmla="*/ 57895 w 309203"/>
              <a:gd name="T83" fmla="*/ 30951 h 309203"/>
              <a:gd name="T84" fmla="*/ 75582 w 309203"/>
              <a:gd name="T85" fmla="*/ 0 h 309203"/>
              <a:gd name="T86" fmla="*/ 150802 w 309203"/>
              <a:gd name="T87" fmla="*/ 74958 h 309203"/>
              <a:gd name="T88" fmla="*/ 146102 w 309203"/>
              <a:gd name="T89" fmla="*/ 79642 h 309203"/>
              <a:gd name="T90" fmla="*/ 141763 w 309203"/>
              <a:gd name="T91" fmla="*/ 74958 h 309203"/>
              <a:gd name="T92" fmla="*/ 75582 w 309203"/>
              <a:gd name="T93" fmla="*/ 9370 h 309203"/>
              <a:gd name="T94" fmla="*/ 9763 w 309203"/>
              <a:gd name="T95" fmla="*/ 74958 h 309203"/>
              <a:gd name="T96" fmla="*/ 9763 w 309203"/>
              <a:gd name="T97" fmla="*/ 150275 h 309203"/>
              <a:gd name="T98" fmla="*/ 70880 w 309203"/>
              <a:gd name="T99" fmla="*/ 150275 h 309203"/>
              <a:gd name="T100" fmla="*/ 75582 w 309203"/>
              <a:gd name="T101" fmla="*/ 154960 h 309203"/>
              <a:gd name="T102" fmla="*/ 70880 w 309203"/>
              <a:gd name="T103" fmla="*/ 159645 h 309203"/>
              <a:gd name="T104" fmla="*/ 9763 w 309203"/>
              <a:gd name="T105" fmla="*/ 159645 h 309203"/>
              <a:gd name="T106" fmla="*/ 9763 w 309203"/>
              <a:gd name="T107" fmla="*/ 234603 h 309203"/>
              <a:gd name="T108" fmla="*/ 75582 w 309203"/>
              <a:gd name="T109" fmla="*/ 300552 h 309203"/>
              <a:gd name="T110" fmla="*/ 108130 w 309203"/>
              <a:gd name="T111" fmla="*/ 291903 h 309203"/>
              <a:gd name="T112" fmla="*/ 114639 w 309203"/>
              <a:gd name="T113" fmla="*/ 293704 h 309203"/>
              <a:gd name="T114" fmla="*/ 112831 w 309203"/>
              <a:gd name="T115" fmla="*/ 300191 h 309203"/>
              <a:gd name="T116" fmla="*/ 75582 w 309203"/>
              <a:gd name="T117" fmla="*/ 309921 h 309203"/>
              <a:gd name="T118" fmla="*/ 0 w 309203"/>
              <a:gd name="T119" fmla="*/ 234603 h 309203"/>
              <a:gd name="T120" fmla="*/ 0 w 309203"/>
              <a:gd name="T121" fmla="*/ 74958 h 309203"/>
              <a:gd name="T122" fmla="*/ 75582 w 309203"/>
              <a:gd name="T123" fmla="*/ 0 h 30920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09203" h="309203">
                <a:moveTo>
                  <a:pt x="283300" y="139303"/>
                </a:moveTo>
                <a:lnTo>
                  <a:pt x="114210" y="259993"/>
                </a:lnTo>
                <a:cubicBezTo>
                  <a:pt x="133277" y="284059"/>
                  <a:pt x="162778" y="299864"/>
                  <a:pt x="195877" y="299864"/>
                </a:cubicBezTo>
                <a:cubicBezTo>
                  <a:pt x="253440" y="299864"/>
                  <a:pt x="299850" y="253168"/>
                  <a:pt x="299850" y="195697"/>
                </a:cubicBezTo>
                <a:cubicBezTo>
                  <a:pt x="299850" y="175223"/>
                  <a:pt x="293733" y="155826"/>
                  <a:pt x="283300" y="139303"/>
                </a:cubicBezTo>
                <a:close/>
                <a:moveTo>
                  <a:pt x="195007" y="111125"/>
                </a:moveTo>
                <a:cubicBezTo>
                  <a:pt x="197874" y="111125"/>
                  <a:pt x="199667" y="113288"/>
                  <a:pt x="199667" y="115812"/>
                </a:cubicBezTo>
                <a:cubicBezTo>
                  <a:pt x="199667" y="118336"/>
                  <a:pt x="197874" y="120499"/>
                  <a:pt x="195007" y="120499"/>
                </a:cubicBezTo>
                <a:cubicBezTo>
                  <a:pt x="189630" y="120499"/>
                  <a:pt x="184611" y="120860"/>
                  <a:pt x="179234" y="121942"/>
                </a:cubicBezTo>
                <a:cubicBezTo>
                  <a:pt x="145180" y="129513"/>
                  <a:pt x="120087" y="160520"/>
                  <a:pt x="120087" y="195494"/>
                </a:cubicBezTo>
                <a:cubicBezTo>
                  <a:pt x="120087" y="200902"/>
                  <a:pt x="120804" y="206310"/>
                  <a:pt x="121879" y="211358"/>
                </a:cubicBezTo>
                <a:cubicBezTo>
                  <a:pt x="122238" y="213882"/>
                  <a:pt x="120804" y="216405"/>
                  <a:pt x="118295" y="216766"/>
                </a:cubicBezTo>
                <a:cubicBezTo>
                  <a:pt x="117936" y="217127"/>
                  <a:pt x="117578" y="217127"/>
                  <a:pt x="117219" y="217127"/>
                </a:cubicBezTo>
                <a:cubicBezTo>
                  <a:pt x="115068" y="217127"/>
                  <a:pt x="113276" y="215324"/>
                  <a:pt x="112918" y="213160"/>
                </a:cubicBezTo>
                <a:cubicBezTo>
                  <a:pt x="111484" y="207392"/>
                  <a:pt x="111125" y="201623"/>
                  <a:pt x="111125" y="195494"/>
                </a:cubicBezTo>
                <a:cubicBezTo>
                  <a:pt x="111125" y="156194"/>
                  <a:pt x="139086" y="121220"/>
                  <a:pt x="177442" y="112928"/>
                </a:cubicBezTo>
                <a:cubicBezTo>
                  <a:pt x="183177" y="111846"/>
                  <a:pt x="188913" y="111125"/>
                  <a:pt x="195007" y="111125"/>
                </a:cubicBezTo>
                <a:close/>
                <a:moveTo>
                  <a:pt x="195877" y="91889"/>
                </a:moveTo>
                <a:cubicBezTo>
                  <a:pt x="138674" y="91889"/>
                  <a:pt x="91904" y="138585"/>
                  <a:pt x="91904" y="195697"/>
                </a:cubicBezTo>
                <a:cubicBezTo>
                  <a:pt x="91904" y="216530"/>
                  <a:pt x="98020" y="236286"/>
                  <a:pt x="108453" y="252450"/>
                </a:cubicBezTo>
                <a:lnTo>
                  <a:pt x="277904" y="131760"/>
                </a:lnTo>
                <a:cubicBezTo>
                  <a:pt x="258836" y="107694"/>
                  <a:pt x="228975" y="91889"/>
                  <a:pt x="195877" y="91889"/>
                </a:cubicBezTo>
                <a:close/>
                <a:moveTo>
                  <a:pt x="195877" y="82550"/>
                </a:moveTo>
                <a:cubicBezTo>
                  <a:pt x="234012" y="82550"/>
                  <a:pt x="267470" y="101228"/>
                  <a:pt x="287977" y="129605"/>
                </a:cubicBezTo>
                <a:cubicBezTo>
                  <a:pt x="287977" y="129964"/>
                  <a:pt x="287977" y="129964"/>
                  <a:pt x="287977" y="130323"/>
                </a:cubicBezTo>
                <a:cubicBezTo>
                  <a:pt x="288337" y="130323"/>
                  <a:pt x="288337" y="130323"/>
                  <a:pt x="288337" y="130323"/>
                </a:cubicBezTo>
                <a:cubicBezTo>
                  <a:pt x="301648" y="149001"/>
                  <a:pt x="309203" y="171631"/>
                  <a:pt x="309203" y="195697"/>
                </a:cubicBezTo>
                <a:cubicBezTo>
                  <a:pt x="309203" y="258197"/>
                  <a:pt x="258476" y="309203"/>
                  <a:pt x="195877" y="309203"/>
                </a:cubicBezTo>
                <a:cubicBezTo>
                  <a:pt x="158101" y="309203"/>
                  <a:pt x="124283" y="290525"/>
                  <a:pt x="103776" y="261789"/>
                </a:cubicBezTo>
                <a:lnTo>
                  <a:pt x="103416" y="261789"/>
                </a:lnTo>
                <a:lnTo>
                  <a:pt x="103416" y="261430"/>
                </a:lnTo>
                <a:cubicBezTo>
                  <a:pt x="90105" y="242752"/>
                  <a:pt x="82550" y="220122"/>
                  <a:pt x="82550" y="195697"/>
                </a:cubicBezTo>
                <a:cubicBezTo>
                  <a:pt x="82550" y="133197"/>
                  <a:pt x="133277" y="82550"/>
                  <a:pt x="195877" y="82550"/>
                </a:cubicBezTo>
                <a:close/>
                <a:moveTo>
                  <a:pt x="57761" y="30879"/>
                </a:moveTo>
                <a:cubicBezTo>
                  <a:pt x="60325" y="30162"/>
                  <a:pt x="63256" y="31595"/>
                  <a:pt x="63989" y="33745"/>
                </a:cubicBezTo>
                <a:cubicBezTo>
                  <a:pt x="64721" y="36253"/>
                  <a:pt x="63622" y="39119"/>
                  <a:pt x="61058" y="39836"/>
                </a:cubicBezTo>
                <a:cubicBezTo>
                  <a:pt x="46404" y="45210"/>
                  <a:pt x="36513" y="59184"/>
                  <a:pt x="36513" y="74590"/>
                </a:cubicBezTo>
                <a:lnTo>
                  <a:pt x="36513" y="127976"/>
                </a:lnTo>
                <a:cubicBezTo>
                  <a:pt x="36513" y="130842"/>
                  <a:pt x="34315" y="132992"/>
                  <a:pt x="31750" y="132992"/>
                </a:cubicBezTo>
                <a:cubicBezTo>
                  <a:pt x="28819" y="132992"/>
                  <a:pt x="26988" y="130842"/>
                  <a:pt x="26988" y="127976"/>
                </a:cubicBezTo>
                <a:lnTo>
                  <a:pt x="26988" y="74590"/>
                </a:lnTo>
                <a:cubicBezTo>
                  <a:pt x="26988" y="55242"/>
                  <a:pt x="39444" y="38044"/>
                  <a:pt x="57761" y="30879"/>
                </a:cubicBezTo>
                <a:close/>
                <a:moveTo>
                  <a:pt x="75406" y="0"/>
                </a:moveTo>
                <a:cubicBezTo>
                  <a:pt x="116898" y="0"/>
                  <a:pt x="150452" y="33437"/>
                  <a:pt x="150452" y="74784"/>
                </a:cubicBezTo>
                <a:cubicBezTo>
                  <a:pt x="150452" y="77301"/>
                  <a:pt x="148648" y="79458"/>
                  <a:pt x="145762" y="79458"/>
                </a:cubicBezTo>
                <a:cubicBezTo>
                  <a:pt x="143237" y="79458"/>
                  <a:pt x="141433" y="77301"/>
                  <a:pt x="141433" y="74784"/>
                </a:cubicBezTo>
                <a:cubicBezTo>
                  <a:pt x="141433" y="38830"/>
                  <a:pt x="111486" y="9348"/>
                  <a:pt x="75406" y="9348"/>
                </a:cubicBezTo>
                <a:cubicBezTo>
                  <a:pt x="39327" y="9348"/>
                  <a:pt x="9741" y="38830"/>
                  <a:pt x="9741" y="74784"/>
                </a:cubicBezTo>
                <a:lnTo>
                  <a:pt x="9741" y="149927"/>
                </a:lnTo>
                <a:lnTo>
                  <a:pt x="70716" y="149927"/>
                </a:lnTo>
                <a:cubicBezTo>
                  <a:pt x="73241" y="149927"/>
                  <a:pt x="75406" y="152085"/>
                  <a:pt x="75406" y="154601"/>
                </a:cubicBezTo>
                <a:cubicBezTo>
                  <a:pt x="75406" y="157118"/>
                  <a:pt x="73241" y="159275"/>
                  <a:pt x="70716" y="159275"/>
                </a:cubicBezTo>
                <a:lnTo>
                  <a:pt x="9741" y="159275"/>
                </a:lnTo>
                <a:lnTo>
                  <a:pt x="9741" y="234059"/>
                </a:lnTo>
                <a:cubicBezTo>
                  <a:pt x="9741" y="270372"/>
                  <a:pt x="39327" y="299855"/>
                  <a:pt x="75406" y="299855"/>
                </a:cubicBezTo>
                <a:cubicBezTo>
                  <a:pt x="86952" y="299855"/>
                  <a:pt x="98136" y="296978"/>
                  <a:pt x="107878" y="291226"/>
                </a:cubicBezTo>
                <a:cubicBezTo>
                  <a:pt x="110043" y="289788"/>
                  <a:pt x="112930" y="290866"/>
                  <a:pt x="114373" y="293023"/>
                </a:cubicBezTo>
                <a:cubicBezTo>
                  <a:pt x="115816" y="295181"/>
                  <a:pt x="114734" y="298057"/>
                  <a:pt x="112569" y="299495"/>
                </a:cubicBezTo>
                <a:cubicBezTo>
                  <a:pt x="101384" y="305607"/>
                  <a:pt x="88395" y="309203"/>
                  <a:pt x="75406" y="309203"/>
                </a:cubicBezTo>
                <a:cubicBezTo>
                  <a:pt x="33915" y="309203"/>
                  <a:pt x="0" y="275766"/>
                  <a:pt x="0" y="234059"/>
                </a:cubicBezTo>
                <a:lnTo>
                  <a:pt x="0" y="74784"/>
                </a:lnTo>
                <a:cubicBezTo>
                  <a:pt x="0" y="33437"/>
                  <a:pt x="33915" y="0"/>
                  <a:pt x="7540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75" name="Freeform 420">
            <a:extLst>
              <a:ext uri="{FF2B5EF4-FFF2-40B4-BE49-F238E27FC236}">
                <a16:creationId xmlns:a16="http://schemas.microsoft.com/office/drawing/2014/main" id="{EFFC7B66-36B0-4623-8E66-6B61146D44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570893" y="3483091"/>
            <a:ext cx="463399" cy="548640"/>
          </a:xfrm>
          <a:custGeom>
            <a:avLst/>
            <a:gdLst>
              <a:gd name="T0" fmla="*/ 289616 w 260697"/>
              <a:gd name="T1" fmla="*/ 175889 h 310069"/>
              <a:gd name="T2" fmla="*/ 213152 w 260697"/>
              <a:gd name="T3" fmla="*/ 257647 h 310069"/>
              <a:gd name="T4" fmla="*/ 171929 w 260697"/>
              <a:gd name="T5" fmla="*/ 218748 h 310069"/>
              <a:gd name="T6" fmla="*/ 184563 w 260697"/>
              <a:gd name="T7" fmla="*/ 206879 h 310069"/>
              <a:gd name="T8" fmla="*/ 276982 w 260697"/>
              <a:gd name="T9" fmla="*/ 164680 h 310069"/>
              <a:gd name="T10" fmla="*/ 221326 w 260697"/>
              <a:gd name="T11" fmla="*/ 0 h 310069"/>
              <a:gd name="T12" fmla="*/ 472381 w 260697"/>
              <a:gd name="T13" fmla="*/ 274423 h 310069"/>
              <a:gd name="T14" fmla="*/ 461813 w 260697"/>
              <a:gd name="T15" fmla="*/ 314187 h 310069"/>
              <a:gd name="T16" fmla="*/ 423491 w 260697"/>
              <a:gd name="T17" fmla="*/ 414571 h 310069"/>
              <a:gd name="T18" fmla="*/ 334301 w 260697"/>
              <a:gd name="T19" fmla="*/ 447162 h 310069"/>
              <a:gd name="T20" fmla="*/ 323731 w 260697"/>
              <a:gd name="T21" fmla="*/ 449117 h 310069"/>
              <a:gd name="T22" fmla="*/ 307214 w 260697"/>
              <a:gd name="T23" fmla="*/ 541679 h 310069"/>
              <a:gd name="T24" fmla="*/ 241808 w 260697"/>
              <a:gd name="T25" fmla="*/ 560583 h 310069"/>
              <a:gd name="T26" fmla="*/ 241147 w 260697"/>
              <a:gd name="T27" fmla="*/ 543633 h 310069"/>
              <a:gd name="T28" fmla="*/ 306554 w 260697"/>
              <a:gd name="T29" fmla="*/ 512998 h 310069"/>
              <a:gd name="T30" fmla="*/ 332320 w 260697"/>
              <a:gd name="T31" fmla="*/ 430215 h 310069"/>
              <a:gd name="T32" fmla="*/ 341569 w 260697"/>
              <a:gd name="T33" fmla="*/ 430215 h 310069"/>
              <a:gd name="T34" fmla="*/ 405655 w 260697"/>
              <a:gd name="T35" fmla="*/ 328527 h 310069"/>
              <a:gd name="T36" fmla="*/ 453222 w 260697"/>
              <a:gd name="T37" fmla="*/ 299846 h 310069"/>
              <a:gd name="T38" fmla="*/ 457847 w 260697"/>
              <a:gd name="T39" fmla="*/ 283550 h 310069"/>
              <a:gd name="T40" fmla="*/ 221326 w 260697"/>
              <a:gd name="T41" fmla="*/ 17600 h 310069"/>
              <a:gd name="T42" fmla="*/ 207451 w 260697"/>
              <a:gd name="T43" fmla="*/ 17600 h 310069"/>
              <a:gd name="T44" fmla="*/ 17179 w 260697"/>
              <a:gd name="T45" fmla="*/ 189033 h 310069"/>
              <a:gd name="T46" fmla="*/ 93816 w 260697"/>
              <a:gd name="T47" fmla="*/ 390452 h 310069"/>
              <a:gd name="T48" fmla="*/ 114957 w 260697"/>
              <a:gd name="T49" fmla="*/ 527989 h 310069"/>
              <a:gd name="T50" fmla="*/ 190274 w 260697"/>
              <a:gd name="T51" fmla="*/ 535160 h 310069"/>
              <a:gd name="T52" fmla="*/ 202168 w 260697"/>
              <a:gd name="T53" fmla="*/ 365031 h 310069"/>
              <a:gd name="T54" fmla="*/ 73335 w 260697"/>
              <a:gd name="T55" fmla="*/ 161006 h 310069"/>
              <a:gd name="T56" fmla="*/ 210755 w 260697"/>
              <a:gd name="T57" fmla="*/ 121242 h 310069"/>
              <a:gd name="T58" fmla="*/ 349497 w 260697"/>
              <a:gd name="T59" fmla="*/ 168827 h 310069"/>
              <a:gd name="T60" fmla="*/ 231898 w 260697"/>
              <a:gd name="T61" fmla="*/ 316142 h 310069"/>
              <a:gd name="T62" fmla="*/ 331659 w 260697"/>
              <a:gd name="T63" fmla="*/ 168827 h 310069"/>
              <a:gd name="T64" fmla="*/ 218023 w 260697"/>
              <a:gd name="T65" fmla="*/ 140146 h 310069"/>
              <a:gd name="T66" fmla="*/ 203487 w 260697"/>
              <a:gd name="T67" fmla="*/ 140146 h 310069"/>
              <a:gd name="T68" fmla="*/ 90512 w 260697"/>
              <a:gd name="T69" fmla="*/ 162960 h 310069"/>
              <a:gd name="T70" fmla="*/ 220004 w 260697"/>
              <a:gd name="T71" fmla="*/ 365031 h 310069"/>
              <a:gd name="T72" fmla="*/ 200845 w 260697"/>
              <a:gd name="T73" fmla="*/ 547546 h 310069"/>
              <a:gd name="T74" fmla="*/ 106369 w 260697"/>
              <a:gd name="T75" fmla="*/ 542329 h 310069"/>
              <a:gd name="T76" fmla="*/ 77960 w 260697"/>
              <a:gd name="T77" fmla="*/ 397621 h 310069"/>
              <a:gd name="T78" fmla="*/ 0 w 260697"/>
              <a:gd name="T79" fmla="*/ 189033 h 310069"/>
              <a:gd name="T80" fmla="*/ 207451 w 260697"/>
              <a:gd name="T81" fmla="*/ 650 h 310069"/>
              <a:gd name="T82" fmla="*/ 221326 w 260697"/>
              <a:gd name="T83" fmla="*/ 0 h 31006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60697" h="310069">
                <a:moveTo>
                  <a:pt x="158160" y="90724"/>
                </a:moveTo>
                <a:cubicBezTo>
                  <a:pt x="159975" y="92182"/>
                  <a:pt x="159975" y="95465"/>
                  <a:pt x="158160" y="97288"/>
                </a:cubicBezTo>
                <a:lnTo>
                  <a:pt x="120034" y="140687"/>
                </a:lnTo>
                <a:cubicBezTo>
                  <a:pt x="118945" y="141781"/>
                  <a:pt x="117855" y="142146"/>
                  <a:pt x="116403" y="142510"/>
                </a:cubicBezTo>
                <a:cubicBezTo>
                  <a:pt x="115314" y="142510"/>
                  <a:pt x="113861" y="141781"/>
                  <a:pt x="113135" y="141052"/>
                </a:cubicBezTo>
                <a:lnTo>
                  <a:pt x="93891" y="120993"/>
                </a:lnTo>
                <a:cubicBezTo>
                  <a:pt x="92075" y="119170"/>
                  <a:pt x="92075" y="116252"/>
                  <a:pt x="93891" y="114064"/>
                </a:cubicBezTo>
                <a:cubicBezTo>
                  <a:pt x="96069" y="112605"/>
                  <a:pt x="98974" y="112605"/>
                  <a:pt x="100790" y="114429"/>
                </a:cubicBezTo>
                <a:lnTo>
                  <a:pt x="116403" y="130840"/>
                </a:lnTo>
                <a:lnTo>
                  <a:pt x="151261" y="91088"/>
                </a:lnTo>
                <a:cubicBezTo>
                  <a:pt x="153076" y="89265"/>
                  <a:pt x="155981" y="88900"/>
                  <a:pt x="158160" y="90724"/>
                </a:cubicBezTo>
                <a:close/>
                <a:moveTo>
                  <a:pt x="120867" y="0"/>
                </a:moveTo>
                <a:cubicBezTo>
                  <a:pt x="143958" y="0"/>
                  <a:pt x="220447" y="7571"/>
                  <a:pt x="231631" y="102034"/>
                </a:cubicBezTo>
                <a:cubicBezTo>
                  <a:pt x="231631" y="102395"/>
                  <a:pt x="233435" y="113211"/>
                  <a:pt x="257969" y="151789"/>
                </a:cubicBezTo>
                <a:cubicBezTo>
                  <a:pt x="257969" y="152511"/>
                  <a:pt x="261577" y="157558"/>
                  <a:pt x="260495" y="163687"/>
                </a:cubicBezTo>
                <a:cubicBezTo>
                  <a:pt x="259773" y="166572"/>
                  <a:pt x="257609" y="170898"/>
                  <a:pt x="252197" y="173783"/>
                </a:cubicBezTo>
                <a:cubicBezTo>
                  <a:pt x="244620" y="178470"/>
                  <a:pt x="235961" y="182075"/>
                  <a:pt x="231270" y="184238"/>
                </a:cubicBezTo>
                <a:cubicBezTo>
                  <a:pt x="231992" y="192892"/>
                  <a:pt x="233796" y="215966"/>
                  <a:pt x="231270" y="229307"/>
                </a:cubicBezTo>
                <a:cubicBezTo>
                  <a:pt x="228384" y="245170"/>
                  <a:pt x="202046" y="247334"/>
                  <a:pt x="186532" y="247334"/>
                </a:cubicBezTo>
                <a:cubicBezTo>
                  <a:pt x="184006" y="247334"/>
                  <a:pt x="182563" y="247334"/>
                  <a:pt x="182563" y="247334"/>
                </a:cubicBezTo>
                <a:cubicBezTo>
                  <a:pt x="182563" y="247334"/>
                  <a:pt x="182202" y="247334"/>
                  <a:pt x="181481" y="247334"/>
                </a:cubicBezTo>
                <a:cubicBezTo>
                  <a:pt x="178594" y="247334"/>
                  <a:pt x="176790" y="248055"/>
                  <a:pt x="176790" y="248415"/>
                </a:cubicBezTo>
                <a:lnTo>
                  <a:pt x="176790" y="283749"/>
                </a:lnTo>
                <a:cubicBezTo>
                  <a:pt x="176790" y="290239"/>
                  <a:pt x="173182" y="296368"/>
                  <a:pt x="167770" y="299613"/>
                </a:cubicBezTo>
                <a:cubicBezTo>
                  <a:pt x="159472" y="304660"/>
                  <a:pt x="147205" y="308266"/>
                  <a:pt x="132773" y="310069"/>
                </a:cubicBezTo>
                <a:cubicBezTo>
                  <a:pt x="132773" y="310069"/>
                  <a:pt x="132412" y="310069"/>
                  <a:pt x="132052" y="310069"/>
                </a:cubicBezTo>
                <a:cubicBezTo>
                  <a:pt x="129887" y="310069"/>
                  <a:pt x="127722" y="308266"/>
                  <a:pt x="127722" y="306103"/>
                </a:cubicBezTo>
                <a:cubicBezTo>
                  <a:pt x="127361" y="303579"/>
                  <a:pt x="129165" y="301055"/>
                  <a:pt x="131691" y="300694"/>
                </a:cubicBezTo>
                <a:cubicBezTo>
                  <a:pt x="144679" y="299252"/>
                  <a:pt x="155864" y="296007"/>
                  <a:pt x="163080" y="291681"/>
                </a:cubicBezTo>
                <a:cubicBezTo>
                  <a:pt x="165606" y="290239"/>
                  <a:pt x="167410" y="287354"/>
                  <a:pt x="167410" y="283749"/>
                </a:cubicBezTo>
                <a:lnTo>
                  <a:pt x="167410" y="248415"/>
                </a:lnTo>
                <a:cubicBezTo>
                  <a:pt x="167410" y="243368"/>
                  <a:pt x="171018" y="237960"/>
                  <a:pt x="181481" y="237960"/>
                </a:cubicBezTo>
                <a:cubicBezTo>
                  <a:pt x="182563" y="237960"/>
                  <a:pt x="182924" y="237960"/>
                  <a:pt x="182924" y="237960"/>
                </a:cubicBezTo>
                <a:cubicBezTo>
                  <a:pt x="182924" y="237960"/>
                  <a:pt x="184367" y="237960"/>
                  <a:pt x="186532" y="237960"/>
                </a:cubicBezTo>
                <a:cubicBezTo>
                  <a:pt x="206736" y="237960"/>
                  <a:pt x="220807" y="233994"/>
                  <a:pt x="222251" y="227864"/>
                </a:cubicBezTo>
                <a:cubicBezTo>
                  <a:pt x="224776" y="212721"/>
                  <a:pt x="221529" y="182075"/>
                  <a:pt x="221529" y="181715"/>
                </a:cubicBezTo>
                <a:cubicBezTo>
                  <a:pt x="221168" y="179551"/>
                  <a:pt x="222611" y="177388"/>
                  <a:pt x="224776" y="176667"/>
                </a:cubicBezTo>
                <a:cubicBezTo>
                  <a:pt x="224776" y="176667"/>
                  <a:pt x="237043" y="171980"/>
                  <a:pt x="247506" y="165851"/>
                </a:cubicBezTo>
                <a:cubicBezTo>
                  <a:pt x="249671" y="164769"/>
                  <a:pt x="250753" y="163327"/>
                  <a:pt x="251114" y="161524"/>
                </a:cubicBezTo>
                <a:cubicBezTo>
                  <a:pt x="251836" y="159721"/>
                  <a:pt x="250032" y="157198"/>
                  <a:pt x="250032" y="156837"/>
                </a:cubicBezTo>
                <a:cubicBezTo>
                  <a:pt x="224055" y="116456"/>
                  <a:pt x="222251" y="104558"/>
                  <a:pt x="222251" y="102755"/>
                </a:cubicBezTo>
                <a:cubicBezTo>
                  <a:pt x="212148" y="16224"/>
                  <a:pt x="142154" y="9735"/>
                  <a:pt x="120867" y="9735"/>
                </a:cubicBezTo>
                <a:cubicBezTo>
                  <a:pt x="119063" y="9735"/>
                  <a:pt x="116898" y="9735"/>
                  <a:pt x="115816" y="9735"/>
                </a:cubicBezTo>
                <a:cubicBezTo>
                  <a:pt x="114733" y="9735"/>
                  <a:pt x="114012" y="9735"/>
                  <a:pt x="113290" y="9735"/>
                </a:cubicBezTo>
                <a:cubicBezTo>
                  <a:pt x="96333" y="9735"/>
                  <a:pt x="9741" y="14422"/>
                  <a:pt x="9381" y="104198"/>
                </a:cubicBezTo>
                <a:lnTo>
                  <a:pt x="9381" y="104558"/>
                </a:lnTo>
                <a:cubicBezTo>
                  <a:pt x="9381" y="161524"/>
                  <a:pt x="25256" y="180994"/>
                  <a:pt x="38244" y="196497"/>
                </a:cubicBezTo>
                <a:cubicBezTo>
                  <a:pt x="42935" y="202987"/>
                  <a:pt x="47986" y="208755"/>
                  <a:pt x="51233" y="215966"/>
                </a:cubicBezTo>
                <a:cubicBezTo>
                  <a:pt x="63139" y="242647"/>
                  <a:pt x="61335" y="270409"/>
                  <a:pt x="59170" y="284470"/>
                </a:cubicBezTo>
                <a:cubicBezTo>
                  <a:pt x="58810" y="287354"/>
                  <a:pt x="60253" y="290239"/>
                  <a:pt x="62778" y="292041"/>
                </a:cubicBezTo>
                <a:cubicBezTo>
                  <a:pt x="69273" y="295647"/>
                  <a:pt x="77932" y="298171"/>
                  <a:pt x="88395" y="299973"/>
                </a:cubicBezTo>
                <a:cubicBezTo>
                  <a:pt x="93807" y="301055"/>
                  <a:pt x="99580" y="299613"/>
                  <a:pt x="103909" y="296007"/>
                </a:cubicBezTo>
                <a:cubicBezTo>
                  <a:pt x="108239" y="292402"/>
                  <a:pt x="110404" y="286994"/>
                  <a:pt x="110404" y="281225"/>
                </a:cubicBezTo>
                <a:lnTo>
                  <a:pt x="110404" y="201905"/>
                </a:lnTo>
                <a:cubicBezTo>
                  <a:pt x="110404" y="191810"/>
                  <a:pt x="105713" y="182075"/>
                  <a:pt x="97054" y="175585"/>
                </a:cubicBezTo>
                <a:cubicBezTo>
                  <a:pt x="73963" y="158279"/>
                  <a:pt x="35719" y="124027"/>
                  <a:pt x="40048" y="89055"/>
                </a:cubicBezTo>
                <a:cubicBezTo>
                  <a:pt x="42574" y="69224"/>
                  <a:pt x="59170" y="53360"/>
                  <a:pt x="79375" y="51558"/>
                </a:cubicBezTo>
                <a:cubicBezTo>
                  <a:pt x="93086" y="50837"/>
                  <a:pt x="106435" y="56605"/>
                  <a:pt x="115094" y="67061"/>
                </a:cubicBezTo>
                <a:cubicBezTo>
                  <a:pt x="123032" y="57687"/>
                  <a:pt x="134577" y="51918"/>
                  <a:pt x="146844" y="51558"/>
                </a:cubicBezTo>
                <a:cubicBezTo>
                  <a:pt x="169935" y="51197"/>
                  <a:pt x="190140" y="70306"/>
                  <a:pt x="190861" y="93381"/>
                </a:cubicBezTo>
                <a:cubicBezTo>
                  <a:pt x="191222" y="127272"/>
                  <a:pt x="154782" y="159721"/>
                  <a:pt x="133134" y="175585"/>
                </a:cubicBezTo>
                <a:cubicBezTo>
                  <a:pt x="130969" y="177388"/>
                  <a:pt x="128083" y="177028"/>
                  <a:pt x="126640" y="174864"/>
                </a:cubicBezTo>
                <a:cubicBezTo>
                  <a:pt x="124836" y="172701"/>
                  <a:pt x="125557" y="169817"/>
                  <a:pt x="127722" y="168374"/>
                </a:cubicBezTo>
                <a:cubicBezTo>
                  <a:pt x="147927" y="152871"/>
                  <a:pt x="182202" y="123306"/>
                  <a:pt x="181120" y="93381"/>
                </a:cubicBezTo>
                <a:cubicBezTo>
                  <a:pt x="180759" y="75354"/>
                  <a:pt x="165245" y="60932"/>
                  <a:pt x="147205" y="61292"/>
                </a:cubicBezTo>
                <a:cubicBezTo>
                  <a:pt x="135659" y="61292"/>
                  <a:pt x="124836" y="67422"/>
                  <a:pt x="119063" y="77517"/>
                </a:cubicBezTo>
                <a:cubicBezTo>
                  <a:pt x="118341" y="78959"/>
                  <a:pt x="116898" y="80041"/>
                  <a:pt x="115094" y="80041"/>
                </a:cubicBezTo>
                <a:cubicBezTo>
                  <a:pt x="113651" y="80041"/>
                  <a:pt x="111847" y="78959"/>
                  <a:pt x="111125" y="77517"/>
                </a:cubicBezTo>
                <a:cubicBezTo>
                  <a:pt x="104631" y="66701"/>
                  <a:pt x="92725" y="60211"/>
                  <a:pt x="80097" y="61292"/>
                </a:cubicBezTo>
                <a:cubicBezTo>
                  <a:pt x="64582" y="62014"/>
                  <a:pt x="51233" y="74633"/>
                  <a:pt x="49429" y="90136"/>
                </a:cubicBezTo>
                <a:cubicBezTo>
                  <a:pt x="45460" y="120422"/>
                  <a:pt x="81179" y="152150"/>
                  <a:pt x="102466" y="168014"/>
                </a:cubicBezTo>
                <a:cubicBezTo>
                  <a:pt x="113290" y="175946"/>
                  <a:pt x="120145" y="188926"/>
                  <a:pt x="120145" y="201905"/>
                </a:cubicBezTo>
                <a:lnTo>
                  <a:pt x="120145" y="281225"/>
                </a:lnTo>
                <a:cubicBezTo>
                  <a:pt x="120145" y="289878"/>
                  <a:pt x="116176" y="297449"/>
                  <a:pt x="109682" y="302858"/>
                </a:cubicBezTo>
                <a:cubicBezTo>
                  <a:pt x="103549" y="308266"/>
                  <a:pt x="95250" y="310790"/>
                  <a:pt x="86952" y="309347"/>
                </a:cubicBezTo>
                <a:cubicBezTo>
                  <a:pt x="75406" y="307184"/>
                  <a:pt x="65665" y="303939"/>
                  <a:pt x="58088" y="299973"/>
                </a:cubicBezTo>
                <a:cubicBezTo>
                  <a:pt x="52315" y="296728"/>
                  <a:pt x="49068" y="289878"/>
                  <a:pt x="50151" y="283388"/>
                </a:cubicBezTo>
                <a:cubicBezTo>
                  <a:pt x="51955" y="270048"/>
                  <a:pt x="53758" y="244089"/>
                  <a:pt x="42574" y="219932"/>
                </a:cubicBezTo>
                <a:cubicBezTo>
                  <a:pt x="40048" y="213803"/>
                  <a:pt x="35719" y="208755"/>
                  <a:pt x="30668" y="202626"/>
                </a:cubicBezTo>
                <a:cubicBezTo>
                  <a:pt x="16957" y="185681"/>
                  <a:pt x="0" y="165130"/>
                  <a:pt x="0" y="104558"/>
                </a:cubicBezTo>
                <a:lnTo>
                  <a:pt x="0" y="104198"/>
                </a:lnTo>
                <a:cubicBezTo>
                  <a:pt x="361" y="3245"/>
                  <a:pt x="102105" y="360"/>
                  <a:pt x="113290" y="360"/>
                </a:cubicBezTo>
                <a:cubicBezTo>
                  <a:pt x="114012" y="360"/>
                  <a:pt x="114733" y="360"/>
                  <a:pt x="115455" y="360"/>
                </a:cubicBezTo>
                <a:cubicBezTo>
                  <a:pt x="116898" y="360"/>
                  <a:pt x="118702" y="0"/>
                  <a:pt x="1208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76" name="Freeform 426">
            <a:extLst>
              <a:ext uri="{FF2B5EF4-FFF2-40B4-BE49-F238E27FC236}">
                <a16:creationId xmlns:a16="http://schemas.microsoft.com/office/drawing/2014/main" id="{B968117A-3224-4A34-B805-5D093FD21A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52164" y="3586157"/>
            <a:ext cx="433752" cy="457200"/>
          </a:xfrm>
          <a:custGeom>
            <a:avLst/>
            <a:gdLst>
              <a:gd name="T0" fmla="*/ 205514 w 293329"/>
              <a:gd name="T1" fmla="*/ 246575 h 308881"/>
              <a:gd name="T2" fmla="*/ 256294 w 293329"/>
              <a:gd name="T3" fmla="*/ 239017 h 308881"/>
              <a:gd name="T4" fmla="*/ 261696 w 293329"/>
              <a:gd name="T5" fmla="*/ 226419 h 308881"/>
              <a:gd name="T6" fmla="*/ 23665 w 293329"/>
              <a:gd name="T7" fmla="*/ 235115 h 308881"/>
              <a:gd name="T8" fmla="*/ 11791 w 293329"/>
              <a:gd name="T9" fmla="*/ 217877 h 308881"/>
              <a:gd name="T10" fmla="*/ 11791 w 293329"/>
              <a:gd name="T11" fmla="*/ 287700 h 308881"/>
              <a:gd name="T12" fmla="*/ 36446 w 293329"/>
              <a:gd name="T13" fmla="*/ 220059 h 308881"/>
              <a:gd name="T14" fmla="*/ 57494 w 293329"/>
              <a:gd name="T15" fmla="*/ 208422 h 308881"/>
              <a:gd name="T16" fmla="*/ 200111 w 293329"/>
              <a:gd name="T17" fmla="*/ 234337 h 308881"/>
              <a:gd name="T18" fmla="*/ 267099 w 293329"/>
              <a:gd name="T19" fmla="*/ 218860 h 308881"/>
              <a:gd name="T20" fmla="*/ 284745 w 293329"/>
              <a:gd name="T21" fmla="*/ 234697 h 308881"/>
              <a:gd name="T22" fmla="*/ 130244 w 293329"/>
              <a:gd name="T23" fmla="*/ 309563 h 308881"/>
              <a:gd name="T24" fmla="*/ 58574 w 293329"/>
              <a:gd name="T25" fmla="*/ 292286 h 308881"/>
              <a:gd name="T26" fmla="*/ 278983 w 293329"/>
              <a:gd name="T27" fmla="*/ 241896 h 308881"/>
              <a:gd name="T28" fmla="*/ 160855 w 293329"/>
              <a:gd name="T29" fmla="*/ 273570 h 308881"/>
              <a:gd name="T30" fmla="*/ 123040 w 293329"/>
              <a:gd name="T31" fmla="*/ 261332 h 308881"/>
              <a:gd name="T32" fmla="*/ 193269 w 293329"/>
              <a:gd name="T33" fmla="*/ 241176 h 308881"/>
              <a:gd name="T34" fmla="*/ 57134 w 293329"/>
              <a:gd name="T35" fmla="*/ 218141 h 308881"/>
              <a:gd name="T36" fmla="*/ 11791 w 293329"/>
              <a:gd name="T37" fmla="*/ 208422 h 308881"/>
              <a:gd name="T38" fmla="*/ 45737 w 293329"/>
              <a:gd name="T39" fmla="*/ 285518 h 308881"/>
              <a:gd name="T40" fmla="*/ 0 w 293329"/>
              <a:gd name="T41" fmla="*/ 285518 h 308881"/>
              <a:gd name="T42" fmla="*/ 31475 w 293329"/>
              <a:gd name="T43" fmla="*/ 144641 h 308881"/>
              <a:gd name="T44" fmla="*/ 77323 w 293329"/>
              <a:gd name="T45" fmla="*/ 198654 h 308881"/>
              <a:gd name="T46" fmla="*/ 30043 w 293329"/>
              <a:gd name="T47" fmla="*/ 151165 h 308881"/>
              <a:gd name="T48" fmla="*/ 268772 w 293329"/>
              <a:gd name="T49" fmla="*/ 151074 h 308881"/>
              <a:gd name="T50" fmla="*/ 195703 w 293329"/>
              <a:gd name="T51" fmla="*/ 220591 h 308881"/>
              <a:gd name="T52" fmla="*/ 267697 w 293329"/>
              <a:gd name="T53" fmla="*/ 144624 h 308881"/>
              <a:gd name="T54" fmla="*/ 170606 w 293329"/>
              <a:gd name="T55" fmla="*/ 167842 h 308881"/>
              <a:gd name="T56" fmla="*/ 277503 w 293329"/>
              <a:gd name="T57" fmla="*/ 122255 h 308881"/>
              <a:gd name="T58" fmla="*/ 194081 w 293329"/>
              <a:gd name="T59" fmla="*/ 131947 h 308881"/>
              <a:gd name="T60" fmla="*/ 166273 w 293329"/>
              <a:gd name="T61" fmla="*/ 182558 h 308881"/>
              <a:gd name="T62" fmla="*/ 108852 w 293329"/>
              <a:gd name="T63" fmla="*/ 131947 h 308881"/>
              <a:gd name="T64" fmla="*/ 22179 w 293329"/>
              <a:gd name="T65" fmla="*/ 122255 h 308881"/>
              <a:gd name="T66" fmla="*/ 129437 w 293329"/>
              <a:gd name="T67" fmla="*/ 68414 h 308881"/>
              <a:gd name="T68" fmla="*/ 213452 w 293329"/>
              <a:gd name="T69" fmla="*/ 0 h 308881"/>
              <a:gd name="T70" fmla="*/ 283613 w 293329"/>
              <a:gd name="T71" fmla="*/ 114194 h 308881"/>
              <a:gd name="T72" fmla="*/ 283972 w 293329"/>
              <a:gd name="T73" fmla="*/ 79720 h 308881"/>
              <a:gd name="T74" fmla="*/ 152287 w 293329"/>
              <a:gd name="T75" fmla="*/ 45247 h 308881"/>
              <a:gd name="T76" fmla="*/ 149768 w 293329"/>
              <a:gd name="T77" fmla="*/ 46324 h 308881"/>
              <a:gd name="T78" fmla="*/ 147248 w 293329"/>
              <a:gd name="T79" fmla="*/ 45964 h 308881"/>
              <a:gd name="T80" fmla="*/ 145090 w 293329"/>
              <a:gd name="T81" fmla="*/ 44169 h 308881"/>
              <a:gd name="T82" fmla="*/ 18801 w 293329"/>
              <a:gd name="T83" fmla="*/ 108088 h 308881"/>
              <a:gd name="T84" fmla="*/ 9806 w 293329"/>
              <a:gd name="T85" fmla="*/ 110961 h 30888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93329" h="308881">
                <a:moveTo>
                  <a:pt x="261377" y="225920"/>
                </a:moveTo>
                <a:cubicBezTo>
                  <a:pt x="258859" y="225201"/>
                  <a:pt x="248787" y="229152"/>
                  <a:pt x="240514" y="232744"/>
                </a:cubicBezTo>
                <a:cubicBezTo>
                  <a:pt x="230802" y="237053"/>
                  <a:pt x="218932" y="242081"/>
                  <a:pt x="205263" y="246032"/>
                </a:cubicBezTo>
                <a:cubicBezTo>
                  <a:pt x="205623" y="248187"/>
                  <a:pt x="205623" y="250341"/>
                  <a:pt x="205623" y="252496"/>
                </a:cubicBezTo>
                <a:cubicBezTo>
                  <a:pt x="205623" y="253574"/>
                  <a:pt x="205263" y="254651"/>
                  <a:pt x="204903" y="256088"/>
                </a:cubicBezTo>
                <a:cubicBezTo>
                  <a:pt x="227924" y="250341"/>
                  <a:pt x="244471" y="243518"/>
                  <a:pt x="255982" y="238490"/>
                </a:cubicBezTo>
                <a:cubicBezTo>
                  <a:pt x="257061" y="238131"/>
                  <a:pt x="257780" y="237772"/>
                  <a:pt x="258859" y="237412"/>
                </a:cubicBezTo>
                <a:cubicBezTo>
                  <a:pt x="261737" y="234539"/>
                  <a:pt x="263535" y="231307"/>
                  <a:pt x="263535" y="229511"/>
                </a:cubicBezTo>
                <a:cubicBezTo>
                  <a:pt x="263535" y="229152"/>
                  <a:pt x="263535" y="228075"/>
                  <a:pt x="261377" y="225920"/>
                </a:cubicBezTo>
                <a:close/>
                <a:moveTo>
                  <a:pt x="23636" y="225425"/>
                </a:moveTo>
                <a:cubicBezTo>
                  <a:pt x="26106" y="225425"/>
                  <a:pt x="28222" y="227542"/>
                  <a:pt x="28222" y="230011"/>
                </a:cubicBezTo>
                <a:cubicBezTo>
                  <a:pt x="28222" y="232481"/>
                  <a:pt x="26106" y="234597"/>
                  <a:pt x="23636" y="234597"/>
                </a:cubicBezTo>
                <a:cubicBezTo>
                  <a:pt x="21167" y="234597"/>
                  <a:pt x="19050" y="232481"/>
                  <a:pt x="19050" y="230011"/>
                </a:cubicBezTo>
                <a:cubicBezTo>
                  <a:pt x="19050" y="227542"/>
                  <a:pt x="21167" y="225425"/>
                  <a:pt x="23636" y="225425"/>
                </a:cubicBezTo>
                <a:close/>
                <a:moveTo>
                  <a:pt x="11777" y="217397"/>
                </a:moveTo>
                <a:cubicBezTo>
                  <a:pt x="10350" y="217397"/>
                  <a:pt x="9279" y="218123"/>
                  <a:pt x="9279" y="219574"/>
                </a:cubicBezTo>
                <a:lnTo>
                  <a:pt x="9279" y="284889"/>
                </a:lnTo>
                <a:cubicBezTo>
                  <a:pt x="9279" y="285977"/>
                  <a:pt x="10350" y="287066"/>
                  <a:pt x="11777" y="287066"/>
                </a:cubicBezTo>
                <a:lnTo>
                  <a:pt x="34618" y="287066"/>
                </a:lnTo>
                <a:cubicBezTo>
                  <a:pt x="35332" y="287066"/>
                  <a:pt x="36402" y="285977"/>
                  <a:pt x="36402" y="284889"/>
                </a:cubicBezTo>
                <a:lnTo>
                  <a:pt x="36402" y="219574"/>
                </a:lnTo>
                <a:cubicBezTo>
                  <a:pt x="36402" y="218123"/>
                  <a:pt x="35332" y="217397"/>
                  <a:pt x="34618" y="217397"/>
                </a:cubicBezTo>
                <a:lnTo>
                  <a:pt x="11777" y="217397"/>
                </a:lnTo>
                <a:close/>
                <a:moveTo>
                  <a:pt x="57424" y="207963"/>
                </a:moveTo>
                <a:cubicBezTo>
                  <a:pt x="106344" y="209399"/>
                  <a:pt x="117495" y="214786"/>
                  <a:pt x="127567" y="220174"/>
                </a:cubicBezTo>
                <a:cubicBezTo>
                  <a:pt x="136559" y="224842"/>
                  <a:pt x="144113" y="228793"/>
                  <a:pt x="184760" y="228434"/>
                </a:cubicBezTo>
                <a:cubicBezTo>
                  <a:pt x="185479" y="228434"/>
                  <a:pt x="193752" y="228075"/>
                  <a:pt x="199867" y="233821"/>
                </a:cubicBezTo>
                <a:cubicBezTo>
                  <a:pt x="200587" y="234898"/>
                  <a:pt x="201306" y="235976"/>
                  <a:pt x="202026" y="237053"/>
                </a:cubicBezTo>
                <a:cubicBezTo>
                  <a:pt x="215695" y="233462"/>
                  <a:pt x="227205" y="228434"/>
                  <a:pt x="236917" y="224483"/>
                </a:cubicBezTo>
                <a:cubicBezTo>
                  <a:pt x="252025" y="218019"/>
                  <a:pt x="261017" y="214068"/>
                  <a:pt x="266773" y="218378"/>
                </a:cubicBezTo>
                <a:cubicBezTo>
                  <a:pt x="271809" y="222328"/>
                  <a:pt x="272888" y="226279"/>
                  <a:pt x="272888" y="229152"/>
                </a:cubicBezTo>
                <a:cubicBezTo>
                  <a:pt x="273247" y="230230"/>
                  <a:pt x="272888" y="231307"/>
                  <a:pt x="272528" y="232384"/>
                </a:cubicBezTo>
                <a:cubicBezTo>
                  <a:pt x="277564" y="231307"/>
                  <a:pt x="281161" y="231307"/>
                  <a:pt x="284398" y="234180"/>
                </a:cubicBezTo>
                <a:cubicBezTo>
                  <a:pt x="289434" y="238131"/>
                  <a:pt x="290154" y="242799"/>
                  <a:pt x="290154" y="245673"/>
                </a:cubicBezTo>
                <a:cubicBezTo>
                  <a:pt x="289794" y="254292"/>
                  <a:pt x="280441" y="261116"/>
                  <a:pt x="279362" y="261475"/>
                </a:cubicBezTo>
                <a:cubicBezTo>
                  <a:pt x="231881" y="299543"/>
                  <a:pt x="175407" y="308881"/>
                  <a:pt x="130085" y="308881"/>
                </a:cubicBezTo>
                <a:cubicBezTo>
                  <a:pt x="96992" y="308881"/>
                  <a:pt x="69654" y="303853"/>
                  <a:pt x="56345" y="300621"/>
                </a:cubicBezTo>
                <a:cubicBezTo>
                  <a:pt x="53827" y="300262"/>
                  <a:pt x="52388" y="297748"/>
                  <a:pt x="52748" y="295234"/>
                </a:cubicBezTo>
                <a:cubicBezTo>
                  <a:pt x="53467" y="292720"/>
                  <a:pt x="55985" y="291283"/>
                  <a:pt x="58503" y="291642"/>
                </a:cubicBezTo>
                <a:cubicBezTo>
                  <a:pt x="88718" y="298825"/>
                  <a:pt x="194112" y="317141"/>
                  <a:pt x="273607" y="254292"/>
                </a:cubicBezTo>
                <a:cubicBezTo>
                  <a:pt x="276125" y="252496"/>
                  <a:pt x="280801" y="248187"/>
                  <a:pt x="280801" y="245313"/>
                </a:cubicBezTo>
                <a:cubicBezTo>
                  <a:pt x="280801" y="244236"/>
                  <a:pt x="280801" y="243159"/>
                  <a:pt x="278643" y="241363"/>
                </a:cubicBezTo>
                <a:cubicBezTo>
                  <a:pt x="276844" y="239926"/>
                  <a:pt x="268212" y="243518"/>
                  <a:pt x="259579" y="247109"/>
                </a:cubicBezTo>
                <a:cubicBezTo>
                  <a:pt x="245190" y="253214"/>
                  <a:pt x="223248" y="262552"/>
                  <a:pt x="191234" y="269017"/>
                </a:cubicBezTo>
                <a:cubicBezTo>
                  <a:pt x="183681" y="271890"/>
                  <a:pt x="173609" y="272967"/>
                  <a:pt x="160659" y="272967"/>
                </a:cubicBezTo>
                <a:cubicBezTo>
                  <a:pt x="149509" y="272967"/>
                  <a:pt x="136559" y="272249"/>
                  <a:pt x="121452" y="270094"/>
                </a:cubicBezTo>
                <a:cubicBezTo>
                  <a:pt x="118934" y="269735"/>
                  <a:pt x="117135" y="267580"/>
                  <a:pt x="117495" y="265066"/>
                </a:cubicBezTo>
                <a:cubicBezTo>
                  <a:pt x="117855" y="262193"/>
                  <a:pt x="120013" y="260756"/>
                  <a:pt x="122890" y="260756"/>
                </a:cubicBezTo>
                <a:cubicBezTo>
                  <a:pt x="162098" y="266143"/>
                  <a:pt x="180084" y="263270"/>
                  <a:pt x="188357" y="260038"/>
                </a:cubicBezTo>
                <a:cubicBezTo>
                  <a:pt x="195911" y="257165"/>
                  <a:pt x="195911" y="253214"/>
                  <a:pt x="196270" y="251778"/>
                </a:cubicBezTo>
                <a:cubicBezTo>
                  <a:pt x="196270" y="246750"/>
                  <a:pt x="195551" y="243159"/>
                  <a:pt x="193033" y="240645"/>
                </a:cubicBezTo>
                <a:cubicBezTo>
                  <a:pt x="189796" y="237412"/>
                  <a:pt x="185119" y="237412"/>
                  <a:pt x="185119" y="237412"/>
                </a:cubicBezTo>
                <a:cubicBezTo>
                  <a:pt x="141955" y="238131"/>
                  <a:pt x="132962" y="233462"/>
                  <a:pt x="123250" y="228434"/>
                </a:cubicBezTo>
                <a:cubicBezTo>
                  <a:pt x="114257" y="223765"/>
                  <a:pt x="104186" y="218378"/>
                  <a:pt x="57064" y="217660"/>
                </a:cubicBezTo>
                <a:cubicBezTo>
                  <a:pt x="54546" y="217300"/>
                  <a:pt x="52388" y="215146"/>
                  <a:pt x="52748" y="212632"/>
                </a:cubicBezTo>
                <a:cubicBezTo>
                  <a:pt x="52748" y="210118"/>
                  <a:pt x="54906" y="207963"/>
                  <a:pt x="57424" y="207963"/>
                </a:cubicBezTo>
                <a:close/>
                <a:moveTo>
                  <a:pt x="11777" y="207963"/>
                </a:moveTo>
                <a:lnTo>
                  <a:pt x="34618" y="207963"/>
                </a:lnTo>
                <a:cubicBezTo>
                  <a:pt x="40685" y="207963"/>
                  <a:pt x="45681" y="213043"/>
                  <a:pt x="45681" y="219574"/>
                </a:cubicBezTo>
                <a:lnTo>
                  <a:pt x="45681" y="284889"/>
                </a:lnTo>
                <a:cubicBezTo>
                  <a:pt x="45681" y="291420"/>
                  <a:pt x="40685" y="296500"/>
                  <a:pt x="34618" y="296500"/>
                </a:cubicBezTo>
                <a:lnTo>
                  <a:pt x="11777" y="296500"/>
                </a:lnTo>
                <a:cubicBezTo>
                  <a:pt x="5353" y="296500"/>
                  <a:pt x="0" y="291420"/>
                  <a:pt x="0" y="284889"/>
                </a:cubicBezTo>
                <a:lnTo>
                  <a:pt x="0" y="219574"/>
                </a:lnTo>
                <a:cubicBezTo>
                  <a:pt x="0" y="213043"/>
                  <a:pt x="5353" y="207963"/>
                  <a:pt x="11777" y="207963"/>
                </a:cubicBezTo>
                <a:close/>
                <a:moveTo>
                  <a:pt x="31437" y="144322"/>
                </a:moveTo>
                <a:cubicBezTo>
                  <a:pt x="33584" y="142875"/>
                  <a:pt x="36446" y="143237"/>
                  <a:pt x="37877" y="145769"/>
                </a:cubicBezTo>
                <a:cubicBezTo>
                  <a:pt x="47536" y="160599"/>
                  <a:pt x="60772" y="176152"/>
                  <a:pt x="76871" y="191706"/>
                </a:cubicBezTo>
                <a:cubicBezTo>
                  <a:pt x="78660" y="193514"/>
                  <a:pt x="79017" y="196408"/>
                  <a:pt x="77229" y="198216"/>
                </a:cubicBezTo>
                <a:cubicBezTo>
                  <a:pt x="76155" y="199301"/>
                  <a:pt x="75082" y="199663"/>
                  <a:pt x="73651" y="199663"/>
                </a:cubicBezTo>
                <a:cubicBezTo>
                  <a:pt x="72578" y="199663"/>
                  <a:pt x="71505" y="199301"/>
                  <a:pt x="70789" y="198216"/>
                </a:cubicBezTo>
                <a:cubicBezTo>
                  <a:pt x="53975" y="182301"/>
                  <a:pt x="40381" y="166386"/>
                  <a:pt x="30006" y="150832"/>
                </a:cubicBezTo>
                <a:cubicBezTo>
                  <a:pt x="28575" y="148662"/>
                  <a:pt x="29291" y="145769"/>
                  <a:pt x="31437" y="144322"/>
                </a:cubicBezTo>
                <a:close/>
                <a:moveTo>
                  <a:pt x="267371" y="144305"/>
                </a:moveTo>
                <a:cubicBezTo>
                  <a:pt x="269160" y="145735"/>
                  <a:pt x="269517" y="148596"/>
                  <a:pt x="268444" y="150741"/>
                </a:cubicBezTo>
                <a:cubicBezTo>
                  <a:pt x="253061" y="173624"/>
                  <a:pt x="230523" y="197222"/>
                  <a:pt x="201903" y="220820"/>
                </a:cubicBezTo>
                <a:cubicBezTo>
                  <a:pt x="200830" y="221535"/>
                  <a:pt x="200115" y="221892"/>
                  <a:pt x="199041" y="221892"/>
                </a:cubicBezTo>
                <a:cubicBezTo>
                  <a:pt x="197253" y="221892"/>
                  <a:pt x="196179" y="221535"/>
                  <a:pt x="195464" y="220105"/>
                </a:cubicBezTo>
                <a:cubicBezTo>
                  <a:pt x="193675" y="218317"/>
                  <a:pt x="193675" y="215457"/>
                  <a:pt x="195822" y="213669"/>
                </a:cubicBezTo>
                <a:cubicBezTo>
                  <a:pt x="224084" y="190786"/>
                  <a:pt x="245548" y="167903"/>
                  <a:pt x="260574" y="145735"/>
                </a:cubicBezTo>
                <a:cubicBezTo>
                  <a:pt x="262005" y="143232"/>
                  <a:pt x="265225" y="142875"/>
                  <a:pt x="267371" y="144305"/>
                </a:cubicBezTo>
                <a:close/>
                <a:moveTo>
                  <a:pt x="129279" y="68263"/>
                </a:moveTo>
                <a:cubicBezTo>
                  <a:pt x="131443" y="68263"/>
                  <a:pt x="132886" y="69695"/>
                  <a:pt x="133607" y="71486"/>
                </a:cubicBezTo>
                <a:lnTo>
                  <a:pt x="170398" y="167472"/>
                </a:lnTo>
                <a:lnTo>
                  <a:pt x="186269" y="125210"/>
                </a:lnTo>
                <a:cubicBezTo>
                  <a:pt x="186991" y="123419"/>
                  <a:pt x="188794" y="121986"/>
                  <a:pt x="190958" y="121986"/>
                </a:cubicBezTo>
                <a:lnTo>
                  <a:pt x="277165" y="121986"/>
                </a:lnTo>
                <a:cubicBezTo>
                  <a:pt x="280050" y="121986"/>
                  <a:pt x="282215" y="124135"/>
                  <a:pt x="282215" y="127000"/>
                </a:cubicBezTo>
                <a:cubicBezTo>
                  <a:pt x="282215" y="129507"/>
                  <a:pt x="280050" y="131656"/>
                  <a:pt x="277165" y="131656"/>
                </a:cubicBezTo>
                <a:lnTo>
                  <a:pt x="193844" y="131656"/>
                </a:lnTo>
                <a:lnTo>
                  <a:pt x="174727" y="182156"/>
                </a:lnTo>
                <a:cubicBezTo>
                  <a:pt x="174005" y="183947"/>
                  <a:pt x="172202" y="185380"/>
                  <a:pt x="170398" y="185380"/>
                </a:cubicBezTo>
                <a:cubicBezTo>
                  <a:pt x="168234" y="185380"/>
                  <a:pt x="166792" y="183947"/>
                  <a:pt x="166070" y="182156"/>
                </a:cubicBezTo>
                <a:lnTo>
                  <a:pt x="129279" y="86171"/>
                </a:lnTo>
                <a:lnTo>
                  <a:pt x="113048" y="128433"/>
                </a:lnTo>
                <a:cubicBezTo>
                  <a:pt x="112326" y="130224"/>
                  <a:pt x="110884" y="131656"/>
                  <a:pt x="108719" y="131656"/>
                </a:cubicBezTo>
                <a:lnTo>
                  <a:pt x="22152" y="131656"/>
                </a:lnTo>
                <a:cubicBezTo>
                  <a:pt x="19627" y="131656"/>
                  <a:pt x="17463" y="129507"/>
                  <a:pt x="17463" y="127000"/>
                </a:cubicBezTo>
                <a:cubicBezTo>
                  <a:pt x="17463" y="124135"/>
                  <a:pt x="19627" y="121986"/>
                  <a:pt x="22152" y="121986"/>
                </a:cubicBezTo>
                <a:lnTo>
                  <a:pt x="105473" y="121986"/>
                </a:lnTo>
                <a:lnTo>
                  <a:pt x="124951" y="71486"/>
                </a:lnTo>
                <a:cubicBezTo>
                  <a:pt x="125672" y="69695"/>
                  <a:pt x="127115" y="68263"/>
                  <a:pt x="129279" y="68263"/>
                </a:cubicBezTo>
                <a:close/>
                <a:moveTo>
                  <a:pt x="84182" y="0"/>
                </a:moveTo>
                <a:cubicBezTo>
                  <a:pt x="109696" y="0"/>
                  <a:pt x="134133" y="12541"/>
                  <a:pt x="148866" y="33322"/>
                </a:cubicBezTo>
                <a:cubicBezTo>
                  <a:pt x="163600" y="12541"/>
                  <a:pt x="187677" y="0"/>
                  <a:pt x="213192" y="0"/>
                </a:cubicBezTo>
                <a:cubicBezTo>
                  <a:pt x="257393" y="0"/>
                  <a:pt x="293329" y="35831"/>
                  <a:pt x="293329" y="79544"/>
                </a:cubicBezTo>
                <a:cubicBezTo>
                  <a:pt x="293329" y="89577"/>
                  <a:pt x="291173" y="99968"/>
                  <a:pt x="287938" y="110717"/>
                </a:cubicBezTo>
                <a:cubicBezTo>
                  <a:pt x="287220" y="112867"/>
                  <a:pt x="285423" y="113942"/>
                  <a:pt x="283267" y="113942"/>
                </a:cubicBezTo>
                <a:cubicBezTo>
                  <a:pt x="282907" y="113942"/>
                  <a:pt x="282548" y="113942"/>
                  <a:pt x="281829" y="113942"/>
                </a:cubicBezTo>
                <a:cubicBezTo>
                  <a:pt x="279314" y="112867"/>
                  <a:pt x="278236" y="110358"/>
                  <a:pt x="278954" y="107850"/>
                </a:cubicBezTo>
                <a:cubicBezTo>
                  <a:pt x="282189" y="98176"/>
                  <a:pt x="283626" y="88860"/>
                  <a:pt x="283626" y="79544"/>
                </a:cubicBezTo>
                <a:cubicBezTo>
                  <a:pt x="283626" y="41205"/>
                  <a:pt x="252362" y="9316"/>
                  <a:pt x="213192" y="9316"/>
                </a:cubicBezTo>
                <a:cubicBezTo>
                  <a:pt x="188755" y="9316"/>
                  <a:pt x="165397" y="22573"/>
                  <a:pt x="152819" y="44072"/>
                </a:cubicBezTo>
                <a:cubicBezTo>
                  <a:pt x="152460" y="44430"/>
                  <a:pt x="152460" y="44430"/>
                  <a:pt x="152101" y="45147"/>
                </a:cubicBezTo>
                <a:cubicBezTo>
                  <a:pt x="152101" y="45147"/>
                  <a:pt x="151741" y="45505"/>
                  <a:pt x="151382" y="45505"/>
                </a:cubicBezTo>
                <a:cubicBezTo>
                  <a:pt x="151022" y="45863"/>
                  <a:pt x="151022" y="45863"/>
                  <a:pt x="150663" y="45863"/>
                </a:cubicBezTo>
                <a:cubicBezTo>
                  <a:pt x="150304" y="45863"/>
                  <a:pt x="149944" y="45863"/>
                  <a:pt x="149585" y="46222"/>
                </a:cubicBezTo>
                <a:cubicBezTo>
                  <a:pt x="149226" y="46222"/>
                  <a:pt x="149226" y="46222"/>
                  <a:pt x="148866" y="46222"/>
                </a:cubicBezTo>
                <a:cubicBezTo>
                  <a:pt x="148507" y="46222"/>
                  <a:pt x="148148" y="46222"/>
                  <a:pt x="147788" y="46222"/>
                </a:cubicBezTo>
                <a:cubicBezTo>
                  <a:pt x="147788" y="45863"/>
                  <a:pt x="147429" y="45863"/>
                  <a:pt x="147069" y="45863"/>
                </a:cubicBezTo>
                <a:cubicBezTo>
                  <a:pt x="147069" y="45863"/>
                  <a:pt x="146710" y="45863"/>
                  <a:pt x="146351" y="45505"/>
                </a:cubicBezTo>
                <a:cubicBezTo>
                  <a:pt x="145991" y="45505"/>
                  <a:pt x="145991" y="45147"/>
                  <a:pt x="145632" y="45147"/>
                </a:cubicBezTo>
                <a:cubicBezTo>
                  <a:pt x="145273" y="44430"/>
                  <a:pt x="145273" y="44430"/>
                  <a:pt x="144913" y="44072"/>
                </a:cubicBezTo>
                <a:cubicBezTo>
                  <a:pt x="131976" y="22573"/>
                  <a:pt x="108977" y="9316"/>
                  <a:pt x="84182" y="9316"/>
                </a:cubicBezTo>
                <a:cubicBezTo>
                  <a:pt x="45730" y="9316"/>
                  <a:pt x="13747" y="41205"/>
                  <a:pt x="13747" y="79544"/>
                </a:cubicBezTo>
                <a:cubicBezTo>
                  <a:pt x="13747" y="88860"/>
                  <a:pt x="15544" y="98176"/>
                  <a:pt x="18778" y="107850"/>
                </a:cubicBezTo>
                <a:cubicBezTo>
                  <a:pt x="19497" y="110358"/>
                  <a:pt x="18059" y="112867"/>
                  <a:pt x="15903" y="113942"/>
                </a:cubicBezTo>
                <a:cubicBezTo>
                  <a:pt x="15184" y="113942"/>
                  <a:pt x="14825" y="113942"/>
                  <a:pt x="14466" y="113942"/>
                </a:cubicBezTo>
                <a:cubicBezTo>
                  <a:pt x="12309" y="113942"/>
                  <a:pt x="10513" y="112867"/>
                  <a:pt x="9794" y="110717"/>
                </a:cubicBezTo>
                <a:cubicBezTo>
                  <a:pt x="6200" y="99968"/>
                  <a:pt x="4763" y="89577"/>
                  <a:pt x="4763" y="79544"/>
                </a:cubicBezTo>
                <a:cubicBezTo>
                  <a:pt x="4763" y="35831"/>
                  <a:pt x="40340" y="0"/>
                  <a:pt x="8418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77" name="Freeform 424">
            <a:extLst>
              <a:ext uri="{FF2B5EF4-FFF2-40B4-BE49-F238E27FC236}">
                <a16:creationId xmlns:a16="http://schemas.microsoft.com/office/drawing/2014/main" id="{1C372C8A-F460-41E5-81F6-00F3835F7E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89263" y="1681917"/>
            <a:ext cx="409369" cy="411480"/>
          </a:xfrm>
          <a:custGeom>
            <a:avLst/>
            <a:gdLst>
              <a:gd name="T0" fmla="*/ 125308 w 307617"/>
              <a:gd name="T1" fmla="*/ 269837 h 309202"/>
              <a:gd name="T2" fmla="*/ 39750 w 307617"/>
              <a:gd name="T3" fmla="*/ 260654 h 309202"/>
              <a:gd name="T4" fmla="*/ 39750 w 307617"/>
              <a:gd name="T5" fmla="*/ 269837 h 309202"/>
              <a:gd name="T6" fmla="*/ 163082 w 307617"/>
              <a:gd name="T7" fmla="*/ 269295 h 309202"/>
              <a:gd name="T8" fmla="*/ 259884 w 307617"/>
              <a:gd name="T9" fmla="*/ 251769 h 309202"/>
              <a:gd name="T10" fmla="*/ 268497 w 307617"/>
              <a:gd name="T11" fmla="*/ 251769 h 309202"/>
              <a:gd name="T12" fmla="*/ 9360 w 307617"/>
              <a:gd name="T13" fmla="*/ 284478 h 309202"/>
              <a:gd name="T14" fmla="*/ 176761 w 307617"/>
              <a:gd name="T15" fmla="*/ 246161 h 309202"/>
              <a:gd name="T16" fmla="*/ 214202 w 307617"/>
              <a:gd name="T17" fmla="*/ 212905 h 309202"/>
              <a:gd name="T18" fmla="*/ 213122 w 307617"/>
              <a:gd name="T19" fmla="*/ 253752 h 309202"/>
              <a:gd name="T20" fmla="*/ 159841 w 307617"/>
              <a:gd name="T21" fmla="*/ 307612 h 309202"/>
              <a:gd name="T22" fmla="*/ 0 w 307617"/>
              <a:gd name="T23" fmla="*/ 212905 h 309202"/>
              <a:gd name="T24" fmla="*/ 250912 w 307617"/>
              <a:gd name="T25" fmla="*/ 185666 h 309202"/>
              <a:gd name="T26" fmla="*/ 277470 w 307617"/>
              <a:gd name="T27" fmla="*/ 245989 h 309202"/>
              <a:gd name="T28" fmla="*/ 259884 w 307617"/>
              <a:gd name="T29" fmla="*/ 177358 h 309202"/>
              <a:gd name="T30" fmla="*/ 95761 w 307617"/>
              <a:gd name="T31" fmla="*/ 192107 h 309202"/>
              <a:gd name="T32" fmla="*/ 130681 w 307617"/>
              <a:gd name="T33" fmla="*/ 149399 h 309202"/>
              <a:gd name="T34" fmla="*/ 175322 w 307617"/>
              <a:gd name="T35" fmla="*/ 189236 h 309202"/>
              <a:gd name="T36" fmla="*/ 178562 w 307617"/>
              <a:gd name="T37" fmla="*/ 198567 h 309202"/>
              <a:gd name="T38" fmla="*/ 130681 w 307617"/>
              <a:gd name="T39" fmla="*/ 167343 h 309202"/>
              <a:gd name="T40" fmla="*/ 89281 w 307617"/>
              <a:gd name="T41" fmla="*/ 235173 h 309202"/>
              <a:gd name="T42" fmla="*/ 44641 w 307617"/>
              <a:gd name="T43" fmla="*/ 195337 h 309202"/>
              <a:gd name="T44" fmla="*/ 4680 w 307617"/>
              <a:gd name="T45" fmla="*/ 189236 h 309202"/>
              <a:gd name="T46" fmla="*/ 105174 w 307617"/>
              <a:gd name="T47" fmla="*/ 128738 h 309202"/>
              <a:gd name="T48" fmla="*/ 105174 w 307617"/>
              <a:gd name="T49" fmla="*/ 137908 h 309202"/>
              <a:gd name="T50" fmla="*/ 82385 w 307617"/>
              <a:gd name="T51" fmla="*/ 128738 h 309202"/>
              <a:gd name="T52" fmla="*/ 34966 w 307617"/>
              <a:gd name="T53" fmla="*/ 133139 h 309202"/>
              <a:gd name="T54" fmla="*/ 179239 w 307617"/>
              <a:gd name="T55" fmla="*/ 104721 h 309202"/>
              <a:gd name="T56" fmla="*/ 128604 w 307617"/>
              <a:gd name="T57" fmla="*/ 100130 h 309202"/>
              <a:gd name="T58" fmla="*/ 106527 w 307617"/>
              <a:gd name="T59" fmla="*/ 109312 h 309202"/>
              <a:gd name="T60" fmla="*/ 39644 w 307617"/>
              <a:gd name="T61" fmla="*/ 100130 h 309202"/>
              <a:gd name="T62" fmla="*/ 39644 w 307617"/>
              <a:gd name="T63" fmla="*/ 109325 h 309202"/>
              <a:gd name="T64" fmla="*/ 113598 w 307617"/>
              <a:gd name="T65" fmla="*/ 44502 h 309202"/>
              <a:gd name="T66" fmla="*/ 125236 w 307617"/>
              <a:gd name="T67" fmla="*/ 65775 h 309202"/>
              <a:gd name="T68" fmla="*/ 104143 w 307617"/>
              <a:gd name="T69" fmla="*/ 77511 h 309202"/>
              <a:gd name="T70" fmla="*/ 92141 w 307617"/>
              <a:gd name="T71" fmla="*/ 56239 h 309202"/>
              <a:gd name="T72" fmla="*/ 259884 w 307617"/>
              <a:gd name="T73" fmla="*/ 34315 h 309202"/>
              <a:gd name="T74" fmla="*/ 272804 w 307617"/>
              <a:gd name="T75" fmla="*/ 169411 h 309202"/>
              <a:gd name="T76" fmla="*/ 259884 w 307617"/>
              <a:gd name="T77" fmla="*/ 34315 h 309202"/>
              <a:gd name="T78" fmla="*/ 269215 w 307617"/>
              <a:gd name="T79" fmla="*/ 24201 h 309202"/>
              <a:gd name="T80" fmla="*/ 255937 w 307617"/>
              <a:gd name="T81" fmla="*/ 2889 h 309202"/>
              <a:gd name="T82" fmla="*/ 278187 w 307617"/>
              <a:gd name="T83" fmla="*/ 28898 h 309202"/>
              <a:gd name="T84" fmla="*/ 303310 w 307617"/>
              <a:gd name="T85" fmla="*/ 145209 h 309202"/>
              <a:gd name="T86" fmla="*/ 286800 w 307617"/>
              <a:gd name="T87" fmla="*/ 253936 h 309202"/>
              <a:gd name="T88" fmla="*/ 264191 w 307617"/>
              <a:gd name="T89" fmla="*/ 309563 h 309202"/>
              <a:gd name="T90" fmla="*/ 241581 w 307617"/>
              <a:gd name="T91" fmla="*/ 253936 h 309202"/>
              <a:gd name="T92" fmla="*/ 249835 w 307617"/>
              <a:gd name="T93" fmla="*/ 8669 h 309202"/>
              <a:gd name="T94" fmla="*/ 51840 w 307617"/>
              <a:gd name="T95" fmla="*/ 4691 h 309202"/>
              <a:gd name="T96" fmla="*/ 87841 w 307617"/>
              <a:gd name="T97" fmla="*/ 0 h 309202"/>
              <a:gd name="T98" fmla="*/ 123482 w 307617"/>
              <a:gd name="T99" fmla="*/ 4691 h 309202"/>
              <a:gd name="T100" fmla="*/ 163801 w 307617"/>
              <a:gd name="T101" fmla="*/ 13355 h 309202"/>
              <a:gd name="T102" fmla="*/ 173161 w 307617"/>
              <a:gd name="T103" fmla="*/ 13355 h 309202"/>
              <a:gd name="T104" fmla="*/ 209522 w 307617"/>
              <a:gd name="T105" fmla="*/ 180825 h 309202"/>
              <a:gd name="T106" fmla="*/ 173161 w 307617"/>
              <a:gd name="T107" fmla="*/ 22739 h 309202"/>
              <a:gd name="T108" fmla="*/ 163801 w 307617"/>
              <a:gd name="T109" fmla="*/ 22739 h 309202"/>
              <a:gd name="T110" fmla="*/ 123482 w 307617"/>
              <a:gd name="T111" fmla="*/ 31040 h 309202"/>
              <a:gd name="T112" fmla="*/ 87841 w 307617"/>
              <a:gd name="T113" fmla="*/ 35732 h 309202"/>
              <a:gd name="T114" fmla="*/ 51840 w 307617"/>
              <a:gd name="T115" fmla="*/ 31040 h 309202"/>
              <a:gd name="T116" fmla="*/ 23041 w 307617"/>
              <a:gd name="T117" fmla="*/ 22739 h 309202"/>
              <a:gd name="T118" fmla="*/ 0 w 307617"/>
              <a:gd name="T119" fmla="*/ 176133 h 309202"/>
              <a:gd name="T120" fmla="*/ 42480 w 307617"/>
              <a:gd name="T121" fmla="*/ 4691 h 30920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07617" h="309202">
                <a:moveTo>
                  <a:pt x="87205" y="260350"/>
                </a:moveTo>
                <a:lnTo>
                  <a:pt x="125162" y="260350"/>
                </a:lnTo>
                <a:cubicBezTo>
                  <a:pt x="128027" y="260350"/>
                  <a:pt x="129817" y="262467"/>
                  <a:pt x="129817" y="264936"/>
                </a:cubicBezTo>
                <a:cubicBezTo>
                  <a:pt x="129817" y="267758"/>
                  <a:pt x="128027" y="269522"/>
                  <a:pt x="125162" y="269522"/>
                </a:cubicBezTo>
                <a:lnTo>
                  <a:pt x="87205" y="269522"/>
                </a:lnTo>
                <a:cubicBezTo>
                  <a:pt x="84699" y="269522"/>
                  <a:pt x="82550" y="267758"/>
                  <a:pt x="82550" y="264936"/>
                </a:cubicBezTo>
                <a:cubicBezTo>
                  <a:pt x="82550" y="262467"/>
                  <a:pt x="84699" y="260350"/>
                  <a:pt x="87205" y="260350"/>
                </a:cubicBezTo>
                <a:close/>
                <a:moveTo>
                  <a:pt x="39704" y="260350"/>
                </a:moveTo>
                <a:lnTo>
                  <a:pt x="64336" y="260350"/>
                </a:lnTo>
                <a:cubicBezTo>
                  <a:pt x="66909" y="260350"/>
                  <a:pt x="69483" y="262467"/>
                  <a:pt x="69483" y="264936"/>
                </a:cubicBezTo>
                <a:cubicBezTo>
                  <a:pt x="69483" y="267758"/>
                  <a:pt x="66909" y="269522"/>
                  <a:pt x="64336" y="269522"/>
                </a:cubicBezTo>
                <a:lnTo>
                  <a:pt x="39704" y="269522"/>
                </a:lnTo>
                <a:cubicBezTo>
                  <a:pt x="37131" y="269522"/>
                  <a:pt x="34925" y="267758"/>
                  <a:pt x="34925" y="264936"/>
                </a:cubicBezTo>
                <a:cubicBezTo>
                  <a:pt x="34925" y="262467"/>
                  <a:pt x="37131" y="260350"/>
                  <a:pt x="39704" y="260350"/>
                </a:cubicBezTo>
                <a:close/>
                <a:moveTo>
                  <a:pt x="176556" y="255261"/>
                </a:moveTo>
                <a:cubicBezTo>
                  <a:pt x="169005" y="255261"/>
                  <a:pt x="162892" y="261399"/>
                  <a:pt x="162892" y="268981"/>
                </a:cubicBezTo>
                <a:lnTo>
                  <a:pt x="162892" y="291367"/>
                </a:lnTo>
                <a:lnTo>
                  <a:pt x="198131" y="255261"/>
                </a:lnTo>
                <a:lnTo>
                  <a:pt x="176556" y="255261"/>
                </a:lnTo>
                <a:close/>
                <a:moveTo>
                  <a:pt x="259582" y="251475"/>
                </a:moveTo>
                <a:lnTo>
                  <a:pt x="251696" y="255805"/>
                </a:lnTo>
                <a:lnTo>
                  <a:pt x="263884" y="290441"/>
                </a:lnTo>
                <a:lnTo>
                  <a:pt x="276072" y="255805"/>
                </a:lnTo>
                <a:lnTo>
                  <a:pt x="268185" y="251475"/>
                </a:lnTo>
                <a:cubicBezTo>
                  <a:pt x="265318" y="250393"/>
                  <a:pt x="262091" y="250393"/>
                  <a:pt x="259582" y="251475"/>
                </a:cubicBezTo>
                <a:close/>
                <a:moveTo>
                  <a:pt x="4675" y="207963"/>
                </a:moveTo>
                <a:cubicBezTo>
                  <a:pt x="7192" y="207963"/>
                  <a:pt x="9349" y="209768"/>
                  <a:pt x="9349" y="212657"/>
                </a:cubicBezTo>
                <a:lnTo>
                  <a:pt x="9349" y="284146"/>
                </a:lnTo>
                <a:cubicBezTo>
                  <a:pt x="9349" y="291728"/>
                  <a:pt x="15462" y="297866"/>
                  <a:pt x="23014" y="297866"/>
                </a:cubicBezTo>
                <a:lnTo>
                  <a:pt x="153543" y="297866"/>
                </a:lnTo>
                <a:lnTo>
                  <a:pt x="153543" y="268981"/>
                </a:lnTo>
                <a:cubicBezTo>
                  <a:pt x="153543" y="256344"/>
                  <a:pt x="163970" y="245874"/>
                  <a:pt x="176556" y="245874"/>
                </a:cubicBezTo>
                <a:lnTo>
                  <a:pt x="204603" y="245874"/>
                </a:lnTo>
                <a:lnTo>
                  <a:pt x="204603" y="212657"/>
                </a:lnTo>
                <a:cubicBezTo>
                  <a:pt x="204603" y="209768"/>
                  <a:pt x="206761" y="207963"/>
                  <a:pt x="209278" y="207963"/>
                </a:cubicBezTo>
                <a:cubicBezTo>
                  <a:pt x="211795" y="207963"/>
                  <a:pt x="213953" y="209768"/>
                  <a:pt x="213953" y="212657"/>
                </a:cubicBezTo>
                <a:lnTo>
                  <a:pt x="213953" y="250568"/>
                </a:lnTo>
                <a:cubicBezTo>
                  <a:pt x="213953" y="250568"/>
                  <a:pt x="213953" y="250568"/>
                  <a:pt x="213953" y="250929"/>
                </a:cubicBezTo>
                <a:cubicBezTo>
                  <a:pt x="213953" y="251290"/>
                  <a:pt x="213593" y="251651"/>
                  <a:pt x="213593" y="252373"/>
                </a:cubicBezTo>
                <a:cubicBezTo>
                  <a:pt x="213233" y="252734"/>
                  <a:pt x="212874" y="253095"/>
                  <a:pt x="212874" y="253456"/>
                </a:cubicBezTo>
                <a:lnTo>
                  <a:pt x="212514" y="253456"/>
                </a:lnTo>
                <a:lnTo>
                  <a:pt x="212514" y="253817"/>
                </a:lnTo>
                <a:lnTo>
                  <a:pt x="161453" y="306170"/>
                </a:lnTo>
                <a:cubicBezTo>
                  <a:pt x="161094" y="306531"/>
                  <a:pt x="160375" y="306892"/>
                  <a:pt x="159655" y="307253"/>
                </a:cubicBezTo>
                <a:cubicBezTo>
                  <a:pt x="159296" y="307253"/>
                  <a:pt x="158577" y="307614"/>
                  <a:pt x="158217" y="307614"/>
                </a:cubicBezTo>
                <a:lnTo>
                  <a:pt x="23014" y="307614"/>
                </a:lnTo>
                <a:cubicBezTo>
                  <a:pt x="10428" y="307614"/>
                  <a:pt x="0" y="296782"/>
                  <a:pt x="0" y="284146"/>
                </a:cubicBezTo>
                <a:lnTo>
                  <a:pt x="0" y="212657"/>
                </a:lnTo>
                <a:cubicBezTo>
                  <a:pt x="0" y="209768"/>
                  <a:pt x="1798" y="207963"/>
                  <a:pt x="4675" y="207963"/>
                </a:cubicBezTo>
                <a:close/>
                <a:moveTo>
                  <a:pt x="259582" y="177151"/>
                </a:moveTo>
                <a:lnTo>
                  <a:pt x="250620" y="181841"/>
                </a:lnTo>
                <a:lnTo>
                  <a:pt x="250620" y="185449"/>
                </a:lnTo>
                <a:lnTo>
                  <a:pt x="250620" y="245702"/>
                </a:lnTo>
                <a:lnTo>
                  <a:pt x="255280" y="243537"/>
                </a:lnTo>
                <a:cubicBezTo>
                  <a:pt x="260658" y="240290"/>
                  <a:pt x="267110" y="240290"/>
                  <a:pt x="272487" y="243537"/>
                </a:cubicBezTo>
                <a:lnTo>
                  <a:pt x="277147" y="245702"/>
                </a:lnTo>
                <a:lnTo>
                  <a:pt x="277147" y="183645"/>
                </a:lnTo>
                <a:lnTo>
                  <a:pt x="277147" y="181841"/>
                </a:lnTo>
                <a:lnTo>
                  <a:pt x="268185" y="177151"/>
                </a:lnTo>
                <a:cubicBezTo>
                  <a:pt x="265318" y="175708"/>
                  <a:pt x="262091" y="175708"/>
                  <a:pt x="259582" y="177151"/>
                </a:cubicBezTo>
                <a:close/>
                <a:moveTo>
                  <a:pt x="55376" y="149225"/>
                </a:moveTo>
                <a:cubicBezTo>
                  <a:pt x="57174" y="149225"/>
                  <a:pt x="58972" y="150659"/>
                  <a:pt x="59332" y="152451"/>
                </a:cubicBezTo>
                <a:lnTo>
                  <a:pt x="84862" y="219843"/>
                </a:lnTo>
                <a:lnTo>
                  <a:pt x="95650" y="191883"/>
                </a:lnTo>
                <a:cubicBezTo>
                  <a:pt x="96369" y="190090"/>
                  <a:pt x="97807" y="189015"/>
                  <a:pt x="99965" y="189015"/>
                </a:cubicBezTo>
                <a:lnTo>
                  <a:pt x="112190" y="189015"/>
                </a:lnTo>
                <a:lnTo>
                  <a:pt x="126214" y="152451"/>
                </a:lnTo>
                <a:cubicBezTo>
                  <a:pt x="126933" y="150659"/>
                  <a:pt x="128372" y="149225"/>
                  <a:pt x="130529" y="149225"/>
                </a:cubicBezTo>
                <a:cubicBezTo>
                  <a:pt x="132687" y="149225"/>
                  <a:pt x="134125" y="150659"/>
                  <a:pt x="134844" y="152451"/>
                </a:cubicBezTo>
                <a:lnTo>
                  <a:pt x="160375" y="219843"/>
                </a:lnTo>
                <a:lnTo>
                  <a:pt x="170803" y="191883"/>
                </a:lnTo>
                <a:cubicBezTo>
                  <a:pt x="171522" y="190090"/>
                  <a:pt x="173320" y="189015"/>
                  <a:pt x="175118" y="189015"/>
                </a:cubicBezTo>
                <a:lnTo>
                  <a:pt x="209278" y="189015"/>
                </a:lnTo>
                <a:cubicBezTo>
                  <a:pt x="211795" y="189015"/>
                  <a:pt x="213953" y="190807"/>
                  <a:pt x="213953" y="193675"/>
                </a:cubicBezTo>
                <a:cubicBezTo>
                  <a:pt x="213953" y="196184"/>
                  <a:pt x="211795" y="198335"/>
                  <a:pt x="209278" y="198335"/>
                </a:cubicBezTo>
                <a:lnTo>
                  <a:pt x="178354" y="198335"/>
                </a:lnTo>
                <a:lnTo>
                  <a:pt x="164690" y="234899"/>
                </a:lnTo>
                <a:cubicBezTo>
                  <a:pt x="163970" y="236691"/>
                  <a:pt x="162173" y="237767"/>
                  <a:pt x="160375" y="237767"/>
                </a:cubicBezTo>
                <a:cubicBezTo>
                  <a:pt x="158217" y="237767"/>
                  <a:pt x="156779" y="236691"/>
                  <a:pt x="156060" y="234899"/>
                </a:cubicBezTo>
                <a:lnTo>
                  <a:pt x="130529" y="167148"/>
                </a:lnTo>
                <a:lnTo>
                  <a:pt x="119742" y="195109"/>
                </a:lnTo>
                <a:cubicBezTo>
                  <a:pt x="119382" y="196901"/>
                  <a:pt x="117584" y="198335"/>
                  <a:pt x="115786" y="198335"/>
                </a:cubicBezTo>
                <a:lnTo>
                  <a:pt x="103201" y="198335"/>
                </a:lnTo>
                <a:lnTo>
                  <a:pt x="89177" y="234899"/>
                </a:lnTo>
                <a:cubicBezTo>
                  <a:pt x="88458" y="236691"/>
                  <a:pt x="87020" y="237767"/>
                  <a:pt x="84862" y="237767"/>
                </a:cubicBezTo>
                <a:cubicBezTo>
                  <a:pt x="83064" y="237767"/>
                  <a:pt x="81266" y="236691"/>
                  <a:pt x="80547" y="234899"/>
                </a:cubicBezTo>
                <a:lnTo>
                  <a:pt x="55376" y="167148"/>
                </a:lnTo>
                <a:lnTo>
                  <a:pt x="44589" y="195109"/>
                </a:lnTo>
                <a:cubicBezTo>
                  <a:pt x="43869" y="196901"/>
                  <a:pt x="42072" y="198335"/>
                  <a:pt x="40274" y="198335"/>
                </a:cubicBezTo>
                <a:lnTo>
                  <a:pt x="4675" y="198335"/>
                </a:lnTo>
                <a:cubicBezTo>
                  <a:pt x="1798" y="198335"/>
                  <a:pt x="0" y="196184"/>
                  <a:pt x="0" y="193675"/>
                </a:cubicBezTo>
                <a:cubicBezTo>
                  <a:pt x="0" y="190807"/>
                  <a:pt x="1798" y="189015"/>
                  <a:pt x="4675" y="189015"/>
                </a:cubicBezTo>
                <a:lnTo>
                  <a:pt x="37037" y="189015"/>
                </a:lnTo>
                <a:lnTo>
                  <a:pt x="50702" y="152451"/>
                </a:lnTo>
                <a:cubicBezTo>
                  <a:pt x="51421" y="150659"/>
                  <a:pt x="53219" y="149225"/>
                  <a:pt x="55376" y="149225"/>
                </a:cubicBezTo>
                <a:close/>
                <a:moveTo>
                  <a:pt x="105052" y="128588"/>
                </a:moveTo>
                <a:lnTo>
                  <a:pt x="156886" y="128588"/>
                </a:lnTo>
                <a:cubicBezTo>
                  <a:pt x="159765" y="128588"/>
                  <a:pt x="161565" y="130420"/>
                  <a:pt x="161565" y="132984"/>
                </a:cubicBezTo>
                <a:cubicBezTo>
                  <a:pt x="161565" y="135915"/>
                  <a:pt x="159765" y="137747"/>
                  <a:pt x="156886" y="137747"/>
                </a:cubicBezTo>
                <a:lnTo>
                  <a:pt x="105052" y="137747"/>
                </a:lnTo>
                <a:cubicBezTo>
                  <a:pt x="102172" y="137747"/>
                  <a:pt x="100012" y="135915"/>
                  <a:pt x="100012" y="132984"/>
                </a:cubicBezTo>
                <a:cubicBezTo>
                  <a:pt x="100012" y="130420"/>
                  <a:pt x="102172" y="128588"/>
                  <a:pt x="105052" y="128588"/>
                </a:cubicBezTo>
                <a:close/>
                <a:moveTo>
                  <a:pt x="39590" y="128588"/>
                </a:moveTo>
                <a:lnTo>
                  <a:pt x="82289" y="128588"/>
                </a:lnTo>
                <a:cubicBezTo>
                  <a:pt x="84801" y="128588"/>
                  <a:pt x="86953" y="130420"/>
                  <a:pt x="86953" y="132984"/>
                </a:cubicBezTo>
                <a:cubicBezTo>
                  <a:pt x="86953" y="135915"/>
                  <a:pt x="84801" y="137747"/>
                  <a:pt x="82289" y="137747"/>
                </a:cubicBezTo>
                <a:lnTo>
                  <a:pt x="39590" y="137747"/>
                </a:lnTo>
                <a:cubicBezTo>
                  <a:pt x="37078" y="137747"/>
                  <a:pt x="34925" y="135915"/>
                  <a:pt x="34925" y="132984"/>
                </a:cubicBezTo>
                <a:cubicBezTo>
                  <a:pt x="34925" y="130420"/>
                  <a:pt x="37078" y="128588"/>
                  <a:pt x="39590" y="128588"/>
                </a:cubicBezTo>
                <a:close/>
                <a:moveTo>
                  <a:pt x="128455" y="100013"/>
                </a:moveTo>
                <a:lnTo>
                  <a:pt x="174401" y="100013"/>
                </a:lnTo>
                <a:cubicBezTo>
                  <a:pt x="176894" y="100013"/>
                  <a:pt x="179031" y="101777"/>
                  <a:pt x="179031" y="104599"/>
                </a:cubicBezTo>
                <a:cubicBezTo>
                  <a:pt x="179031" y="107068"/>
                  <a:pt x="176894" y="109185"/>
                  <a:pt x="174401" y="109185"/>
                </a:cubicBezTo>
                <a:lnTo>
                  <a:pt x="128455" y="109185"/>
                </a:lnTo>
                <a:cubicBezTo>
                  <a:pt x="125962" y="109185"/>
                  <a:pt x="123825" y="107068"/>
                  <a:pt x="123825" y="104599"/>
                </a:cubicBezTo>
                <a:cubicBezTo>
                  <a:pt x="123825" y="101777"/>
                  <a:pt x="125962" y="100013"/>
                  <a:pt x="128455" y="100013"/>
                </a:cubicBezTo>
                <a:close/>
                <a:moveTo>
                  <a:pt x="73348" y="100013"/>
                </a:moveTo>
                <a:lnTo>
                  <a:pt x="106403" y="100013"/>
                </a:lnTo>
                <a:cubicBezTo>
                  <a:pt x="108583" y="100013"/>
                  <a:pt x="110762" y="101777"/>
                  <a:pt x="110762" y="104599"/>
                </a:cubicBezTo>
                <a:cubicBezTo>
                  <a:pt x="110762" y="107068"/>
                  <a:pt x="108583" y="109185"/>
                  <a:pt x="106403" y="109185"/>
                </a:cubicBezTo>
                <a:lnTo>
                  <a:pt x="73348" y="109185"/>
                </a:lnTo>
                <a:cubicBezTo>
                  <a:pt x="70442" y="109185"/>
                  <a:pt x="68262" y="107068"/>
                  <a:pt x="68262" y="104599"/>
                </a:cubicBezTo>
                <a:cubicBezTo>
                  <a:pt x="68262" y="101777"/>
                  <a:pt x="70442" y="100013"/>
                  <a:pt x="73348" y="100013"/>
                </a:cubicBezTo>
                <a:close/>
                <a:moveTo>
                  <a:pt x="39598" y="100013"/>
                </a:moveTo>
                <a:lnTo>
                  <a:pt x="48943" y="100013"/>
                </a:lnTo>
                <a:cubicBezTo>
                  <a:pt x="51459" y="100013"/>
                  <a:pt x="53616" y="102054"/>
                  <a:pt x="53616" y="104775"/>
                </a:cubicBezTo>
                <a:cubicBezTo>
                  <a:pt x="53616" y="107157"/>
                  <a:pt x="51459" y="109198"/>
                  <a:pt x="48943" y="109198"/>
                </a:cubicBezTo>
                <a:lnTo>
                  <a:pt x="39598" y="109198"/>
                </a:lnTo>
                <a:cubicBezTo>
                  <a:pt x="37082" y="109198"/>
                  <a:pt x="34925" y="107157"/>
                  <a:pt x="34925" y="104775"/>
                </a:cubicBezTo>
                <a:cubicBezTo>
                  <a:pt x="34925" y="102054"/>
                  <a:pt x="37082" y="100013"/>
                  <a:pt x="39598" y="100013"/>
                </a:cubicBezTo>
                <a:close/>
                <a:moveTo>
                  <a:pt x="108744" y="39688"/>
                </a:moveTo>
                <a:cubicBezTo>
                  <a:pt x="111286" y="39688"/>
                  <a:pt x="113466" y="41520"/>
                  <a:pt x="113466" y="44450"/>
                </a:cubicBezTo>
                <a:lnTo>
                  <a:pt x="113466" y="56173"/>
                </a:lnTo>
                <a:lnTo>
                  <a:pt x="125090" y="56173"/>
                </a:lnTo>
                <a:cubicBezTo>
                  <a:pt x="127633" y="56173"/>
                  <a:pt x="129812" y="58371"/>
                  <a:pt x="129812" y="60936"/>
                </a:cubicBezTo>
                <a:cubicBezTo>
                  <a:pt x="129812" y="63500"/>
                  <a:pt x="127633" y="65698"/>
                  <a:pt x="125090" y="65698"/>
                </a:cubicBezTo>
                <a:lnTo>
                  <a:pt x="113466" y="65698"/>
                </a:lnTo>
                <a:lnTo>
                  <a:pt x="113466" y="77421"/>
                </a:lnTo>
                <a:cubicBezTo>
                  <a:pt x="113466" y="80352"/>
                  <a:pt x="111286" y="82184"/>
                  <a:pt x="108744" y="82184"/>
                </a:cubicBezTo>
                <a:cubicBezTo>
                  <a:pt x="105838" y="82184"/>
                  <a:pt x="104022" y="80352"/>
                  <a:pt x="104022" y="77421"/>
                </a:cubicBezTo>
                <a:lnTo>
                  <a:pt x="104022" y="65698"/>
                </a:lnTo>
                <a:lnTo>
                  <a:pt x="92034" y="65698"/>
                </a:lnTo>
                <a:cubicBezTo>
                  <a:pt x="89492" y="65698"/>
                  <a:pt x="87312" y="63500"/>
                  <a:pt x="87312" y="60936"/>
                </a:cubicBezTo>
                <a:cubicBezTo>
                  <a:pt x="87312" y="58371"/>
                  <a:pt x="89492" y="56173"/>
                  <a:pt x="92034" y="56173"/>
                </a:cubicBezTo>
                <a:lnTo>
                  <a:pt x="104022" y="56173"/>
                </a:lnTo>
                <a:lnTo>
                  <a:pt x="104022" y="44450"/>
                </a:lnTo>
                <a:cubicBezTo>
                  <a:pt x="104022" y="41520"/>
                  <a:pt x="105838" y="39688"/>
                  <a:pt x="108744" y="39688"/>
                </a:cubicBezTo>
                <a:close/>
                <a:moveTo>
                  <a:pt x="259582" y="34275"/>
                </a:moveTo>
                <a:lnTo>
                  <a:pt x="250620" y="38966"/>
                </a:lnTo>
                <a:lnTo>
                  <a:pt x="250620" y="171378"/>
                </a:lnTo>
                <a:lnTo>
                  <a:pt x="255280" y="169213"/>
                </a:lnTo>
                <a:cubicBezTo>
                  <a:pt x="260658" y="165966"/>
                  <a:pt x="267110" y="165966"/>
                  <a:pt x="272487" y="169213"/>
                </a:cubicBezTo>
                <a:lnTo>
                  <a:pt x="277147" y="171378"/>
                </a:lnTo>
                <a:lnTo>
                  <a:pt x="277147" y="38966"/>
                </a:lnTo>
                <a:lnTo>
                  <a:pt x="268185" y="34275"/>
                </a:lnTo>
                <a:cubicBezTo>
                  <a:pt x="265318" y="32472"/>
                  <a:pt x="262091" y="32472"/>
                  <a:pt x="259582" y="34275"/>
                </a:cubicBezTo>
                <a:close/>
                <a:moveTo>
                  <a:pt x="259582" y="11185"/>
                </a:moveTo>
                <a:lnTo>
                  <a:pt x="258865" y="11545"/>
                </a:lnTo>
                <a:lnTo>
                  <a:pt x="258865" y="24173"/>
                </a:lnTo>
                <a:cubicBezTo>
                  <a:pt x="262091" y="23452"/>
                  <a:pt x="265676" y="23452"/>
                  <a:pt x="268902" y="24173"/>
                </a:cubicBezTo>
                <a:lnTo>
                  <a:pt x="268902" y="11545"/>
                </a:lnTo>
                <a:lnTo>
                  <a:pt x="268185" y="11185"/>
                </a:lnTo>
                <a:cubicBezTo>
                  <a:pt x="265318" y="9741"/>
                  <a:pt x="262091" y="9741"/>
                  <a:pt x="259582" y="11185"/>
                </a:cubicBezTo>
                <a:close/>
                <a:moveTo>
                  <a:pt x="255639" y="2886"/>
                </a:moveTo>
                <a:cubicBezTo>
                  <a:pt x="260658" y="0"/>
                  <a:pt x="266751" y="0"/>
                  <a:pt x="272128" y="2886"/>
                </a:cubicBezTo>
                <a:lnTo>
                  <a:pt x="275355" y="4329"/>
                </a:lnTo>
                <a:cubicBezTo>
                  <a:pt x="277147" y="5412"/>
                  <a:pt x="277864" y="6855"/>
                  <a:pt x="277864" y="8659"/>
                </a:cubicBezTo>
                <a:lnTo>
                  <a:pt x="277864" y="28864"/>
                </a:lnTo>
                <a:lnTo>
                  <a:pt x="283241" y="31389"/>
                </a:lnTo>
                <a:cubicBezTo>
                  <a:pt x="296863" y="32111"/>
                  <a:pt x="307617" y="43656"/>
                  <a:pt x="307617" y="57727"/>
                </a:cubicBezTo>
                <a:lnTo>
                  <a:pt x="307617" y="140350"/>
                </a:lnTo>
                <a:cubicBezTo>
                  <a:pt x="307617" y="142875"/>
                  <a:pt x="305824" y="145040"/>
                  <a:pt x="302957" y="145040"/>
                </a:cubicBezTo>
                <a:cubicBezTo>
                  <a:pt x="300447" y="145040"/>
                  <a:pt x="298655" y="142875"/>
                  <a:pt x="298655" y="140350"/>
                </a:cubicBezTo>
                <a:lnTo>
                  <a:pt x="298655" y="57727"/>
                </a:lnTo>
                <a:cubicBezTo>
                  <a:pt x="298655" y="49790"/>
                  <a:pt x="293278" y="43656"/>
                  <a:pt x="286467" y="41491"/>
                </a:cubicBezTo>
                <a:lnTo>
                  <a:pt x="286467" y="253640"/>
                </a:lnTo>
                <a:cubicBezTo>
                  <a:pt x="286467" y="254001"/>
                  <a:pt x="286109" y="254361"/>
                  <a:pt x="286109" y="254722"/>
                </a:cubicBezTo>
                <a:cubicBezTo>
                  <a:pt x="286109" y="255083"/>
                  <a:pt x="286109" y="255083"/>
                  <a:pt x="286109" y="255083"/>
                </a:cubicBezTo>
                <a:lnTo>
                  <a:pt x="268185" y="305955"/>
                </a:lnTo>
                <a:cubicBezTo>
                  <a:pt x="267468" y="307759"/>
                  <a:pt x="265676" y="309202"/>
                  <a:pt x="263884" y="309202"/>
                </a:cubicBezTo>
                <a:cubicBezTo>
                  <a:pt x="261733" y="309202"/>
                  <a:pt x="259941" y="307759"/>
                  <a:pt x="259582" y="305955"/>
                </a:cubicBezTo>
                <a:lnTo>
                  <a:pt x="241659" y="255083"/>
                </a:lnTo>
                <a:cubicBezTo>
                  <a:pt x="241300" y="254722"/>
                  <a:pt x="241300" y="254361"/>
                  <a:pt x="241300" y="254361"/>
                </a:cubicBezTo>
                <a:cubicBezTo>
                  <a:pt x="241300" y="254001"/>
                  <a:pt x="241300" y="254001"/>
                  <a:pt x="241300" y="253640"/>
                </a:cubicBezTo>
                <a:lnTo>
                  <a:pt x="241300" y="36079"/>
                </a:lnTo>
                <a:cubicBezTo>
                  <a:pt x="241300" y="34636"/>
                  <a:pt x="242376" y="32832"/>
                  <a:pt x="243810" y="31750"/>
                </a:cubicBezTo>
                <a:lnTo>
                  <a:pt x="249545" y="28864"/>
                </a:lnTo>
                <a:lnTo>
                  <a:pt x="249545" y="8659"/>
                </a:lnTo>
                <a:cubicBezTo>
                  <a:pt x="249545" y="6855"/>
                  <a:pt x="250620" y="5412"/>
                  <a:pt x="252054" y="4329"/>
                </a:cubicBezTo>
                <a:lnTo>
                  <a:pt x="255639" y="2886"/>
                </a:lnTo>
                <a:close/>
                <a:moveTo>
                  <a:pt x="47106" y="0"/>
                </a:moveTo>
                <a:cubicBezTo>
                  <a:pt x="49623" y="0"/>
                  <a:pt x="51780" y="2163"/>
                  <a:pt x="51780" y="4686"/>
                </a:cubicBezTo>
                <a:lnTo>
                  <a:pt x="51780" y="13339"/>
                </a:lnTo>
                <a:lnTo>
                  <a:pt x="83064" y="13339"/>
                </a:lnTo>
                <a:lnTo>
                  <a:pt x="83064" y="4686"/>
                </a:lnTo>
                <a:cubicBezTo>
                  <a:pt x="83064" y="2163"/>
                  <a:pt x="84862" y="0"/>
                  <a:pt x="87739" y="0"/>
                </a:cubicBezTo>
                <a:cubicBezTo>
                  <a:pt x="90256" y="0"/>
                  <a:pt x="92054" y="2163"/>
                  <a:pt x="92054" y="4686"/>
                </a:cubicBezTo>
                <a:lnTo>
                  <a:pt x="92054" y="13339"/>
                </a:lnTo>
                <a:lnTo>
                  <a:pt x="123338" y="13339"/>
                </a:lnTo>
                <a:lnTo>
                  <a:pt x="123338" y="4686"/>
                </a:lnTo>
                <a:cubicBezTo>
                  <a:pt x="123338" y="2163"/>
                  <a:pt x="125495" y="0"/>
                  <a:pt x="128012" y="0"/>
                </a:cubicBezTo>
                <a:cubicBezTo>
                  <a:pt x="130529" y="0"/>
                  <a:pt x="132687" y="2163"/>
                  <a:pt x="132687" y="4686"/>
                </a:cubicBezTo>
                <a:lnTo>
                  <a:pt x="132687" y="13339"/>
                </a:lnTo>
                <a:lnTo>
                  <a:pt x="163611" y="13339"/>
                </a:lnTo>
                <a:lnTo>
                  <a:pt x="163611" y="4686"/>
                </a:lnTo>
                <a:cubicBezTo>
                  <a:pt x="163611" y="2163"/>
                  <a:pt x="165768" y="0"/>
                  <a:pt x="168286" y="0"/>
                </a:cubicBezTo>
                <a:cubicBezTo>
                  <a:pt x="170803" y="0"/>
                  <a:pt x="172960" y="2163"/>
                  <a:pt x="172960" y="4686"/>
                </a:cubicBezTo>
                <a:lnTo>
                  <a:pt x="172960" y="13339"/>
                </a:lnTo>
                <a:lnTo>
                  <a:pt x="190580" y="13339"/>
                </a:lnTo>
                <a:cubicBezTo>
                  <a:pt x="203525" y="13339"/>
                  <a:pt x="213953" y="23433"/>
                  <a:pt x="213953" y="36411"/>
                </a:cubicBezTo>
                <a:lnTo>
                  <a:pt x="213953" y="175928"/>
                </a:lnTo>
                <a:cubicBezTo>
                  <a:pt x="213953" y="178451"/>
                  <a:pt x="211795" y="180614"/>
                  <a:pt x="209278" y="180614"/>
                </a:cubicBezTo>
                <a:cubicBezTo>
                  <a:pt x="206761" y="180614"/>
                  <a:pt x="204603" y="178451"/>
                  <a:pt x="204603" y="175928"/>
                </a:cubicBezTo>
                <a:lnTo>
                  <a:pt x="204603" y="36411"/>
                </a:lnTo>
                <a:cubicBezTo>
                  <a:pt x="204603" y="28841"/>
                  <a:pt x="198491" y="22712"/>
                  <a:pt x="190580" y="22712"/>
                </a:cubicBezTo>
                <a:lnTo>
                  <a:pt x="172960" y="22712"/>
                </a:lnTo>
                <a:lnTo>
                  <a:pt x="172960" y="31004"/>
                </a:lnTo>
                <a:cubicBezTo>
                  <a:pt x="172960" y="33527"/>
                  <a:pt x="170803" y="35690"/>
                  <a:pt x="168286" y="35690"/>
                </a:cubicBezTo>
                <a:cubicBezTo>
                  <a:pt x="165768" y="35690"/>
                  <a:pt x="163611" y="33527"/>
                  <a:pt x="163611" y="31004"/>
                </a:cubicBezTo>
                <a:lnTo>
                  <a:pt x="163611" y="22712"/>
                </a:lnTo>
                <a:lnTo>
                  <a:pt x="132687" y="22712"/>
                </a:lnTo>
                <a:lnTo>
                  <a:pt x="132687" y="31004"/>
                </a:lnTo>
                <a:cubicBezTo>
                  <a:pt x="132687" y="33527"/>
                  <a:pt x="130529" y="35690"/>
                  <a:pt x="128012" y="35690"/>
                </a:cubicBezTo>
                <a:cubicBezTo>
                  <a:pt x="125495" y="35690"/>
                  <a:pt x="123338" y="33527"/>
                  <a:pt x="123338" y="31004"/>
                </a:cubicBezTo>
                <a:lnTo>
                  <a:pt x="123338" y="22712"/>
                </a:lnTo>
                <a:lnTo>
                  <a:pt x="92054" y="22712"/>
                </a:lnTo>
                <a:lnTo>
                  <a:pt x="92054" y="31004"/>
                </a:lnTo>
                <a:cubicBezTo>
                  <a:pt x="92054" y="33527"/>
                  <a:pt x="90256" y="35690"/>
                  <a:pt x="87739" y="35690"/>
                </a:cubicBezTo>
                <a:cubicBezTo>
                  <a:pt x="84862" y="35690"/>
                  <a:pt x="83064" y="33527"/>
                  <a:pt x="83064" y="31004"/>
                </a:cubicBezTo>
                <a:lnTo>
                  <a:pt x="83064" y="22712"/>
                </a:lnTo>
                <a:lnTo>
                  <a:pt x="51780" y="22712"/>
                </a:lnTo>
                <a:lnTo>
                  <a:pt x="51780" y="31004"/>
                </a:lnTo>
                <a:cubicBezTo>
                  <a:pt x="51780" y="33527"/>
                  <a:pt x="49623" y="35690"/>
                  <a:pt x="47106" y="35690"/>
                </a:cubicBezTo>
                <a:cubicBezTo>
                  <a:pt x="44589" y="35690"/>
                  <a:pt x="42431" y="33527"/>
                  <a:pt x="42431" y="31004"/>
                </a:cubicBezTo>
                <a:lnTo>
                  <a:pt x="42431" y="22712"/>
                </a:lnTo>
                <a:lnTo>
                  <a:pt x="23014" y="22712"/>
                </a:lnTo>
                <a:cubicBezTo>
                  <a:pt x="15462" y="22712"/>
                  <a:pt x="9349" y="28841"/>
                  <a:pt x="9349" y="36411"/>
                </a:cubicBezTo>
                <a:lnTo>
                  <a:pt x="9349" y="175928"/>
                </a:lnTo>
                <a:cubicBezTo>
                  <a:pt x="9349" y="178451"/>
                  <a:pt x="7192" y="180614"/>
                  <a:pt x="4675" y="180614"/>
                </a:cubicBezTo>
                <a:cubicBezTo>
                  <a:pt x="1798" y="180614"/>
                  <a:pt x="0" y="178451"/>
                  <a:pt x="0" y="175928"/>
                </a:cubicBezTo>
                <a:lnTo>
                  <a:pt x="0" y="36411"/>
                </a:lnTo>
                <a:cubicBezTo>
                  <a:pt x="0" y="23433"/>
                  <a:pt x="10428" y="13339"/>
                  <a:pt x="23014" y="13339"/>
                </a:cubicBezTo>
                <a:lnTo>
                  <a:pt x="42431" y="13339"/>
                </a:lnTo>
                <a:lnTo>
                  <a:pt x="42431" y="4686"/>
                </a:lnTo>
                <a:cubicBezTo>
                  <a:pt x="42431" y="2163"/>
                  <a:pt x="44589" y="0"/>
                  <a:pt x="4710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78" name="Freeform 417">
            <a:extLst>
              <a:ext uri="{FF2B5EF4-FFF2-40B4-BE49-F238E27FC236}">
                <a16:creationId xmlns:a16="http://schemas.microsoft.com/office/drawing/2014/main" id="{9BB31611-1709-4DA0-90FA-456390932C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196167" y="5178590"/>
            <a:ext cx="395206" cy="548640"/>
          </a:xfrm>
          <a:custGeom>
            <a:avLst/>
            <a:gdLst>
              <a:gd name="T0" fmla="*/ 153895 w 223477"/>
              <a:gd name="T1" fmla="*/ 365396 h 309203"/>
              <a:gd name="T2" fmla="*/ 205762 w 223477"/>
              <a:gd name="T3" fmla="*/ 381084 h 309203"/>
              <a:gd name="T4" fmla="*/ 205762 w 223477"/>
              <a:gd name="T5" fmla="*/ 349708 h 309203"/>
              <a:gd name="T6" fmla="*/ 51333 w 223477"/>
              <a:gd name="T7" fmla="*/ 245324 h 309203"/>
              <a:gd name="T8" fmla="*/ 51333 w 223477"/>
              <a:gd name="T9" fmla="*/ 261974 h 309203"/>
              <a:gd name="T10" fmla="*/ 51333 w 223477"/>
              <a:gd name="T11" fmla="*/ 245324 h 309203"/>
              <a:gd name="T12" fmla="*/ 16992 w 223477"/>
              <a:gd name="T13" fmla="*/ 251709 h 309203"/>
              <a:gd name="T14" fmla="*/ 85617 w 223477"/>
              <a:gd name="T15" fmla="*/ 251709 h 309203"/>
              <a:gd name="T16" fmla="*/ 154898 w 223477"/>
              <a:gd name="T17" fmla="*/ 106787 h 309203"/>
              <a:gd name="T18" fmla="*/ 288226 w 223477"/>
              <a:gd name="T19" fmla="*/ 115237 h 309203"/>
              <a:gd name="T20" fmla="*/ 154898 w 223477"/>
              <a:gd name="T21" fmla="*/ 123684 h 309203"/>
              <a:gd name="T22" fmla="*/ 101959 w 223477"/>
              <a:gd name="T23" fmla="*/ 251709 h 309203"/>
              <a:gd name="T24" fmla="*/ 0 w 223477"/>
              <a:gd name="T25" fmla="*/ 251709 h 309203"/>
              <a:gd name="T26" fmla="*/ 154898 w 223477"/>
              <a:gd name="T27" fmla="*/ 106787 h 309203"/>
              <a:gd name="T28" fmla="*/ 64610 w 223477"/>
              <a:gd name="T29" fmla="*/ 33996 h 309203"/>
              <a:gd name="T30" fmla="*/ 98142 w 223477"/>
              <a:gd name="T31" fmla="*/ 33996 h 309203"/>
              <a:gd name="T32" fmla="*/ 295051 w 223477"/>
              <a:gd name="T33" fmla="*/ 16995 h 309203"/>
              <a:gd name="T34" fmla="*/ 295051 w 223477"/>
              <a:gd name="T35" fmla="*/ 51640 h 309203"/>
              <a:gd name="T36" fmla="*/ 304900 w 223477"/>
              <a:gd name="T37" fmla="*/ 48371 h 309203"/>
              <a:gd name="T38" fmla="*/ 295051 w 223477"/>
              <a:gd name="T39" fmla="*/ 16995 h 309203"/>
              <a:gd name="T40" fmla="*/ 329190 w 223477"/>
              <a:gd name="T41" fmla="*/ 33991 h 309203"/>
              <a:gd name="T42" fmla="*/ 333131 w 223477"/>
              <a:gd name="T43" fmla="*/ 109162 h 309203"/>
              <a:gd name="T44" fmla="*/ 238590 w 223477"/>
              <a:gd name="T45" fmla="*/ 364091 h 309203"/>
              <a:gd name="T46" fmla="*/ 205762 w 223477"/>
              <a:gd name="T47" fmla="*/ 398080 h 309203"/>
              <a:gd name="T48" fmla="*/ 196569 w 223477"/>
              <a:gd name="T49" fmla="*/ 514431 h 309203"/>
              <a:gd name="T50" fmla="*/ 257629 w 223477"/>
              <a:gd name="T51" fmla="*/ 514431 h 309203"/>
              <a:gd name="T52" fmla="*/ 298990 w 223477"/>
              <a:gd name="T53" fmla="*/ 391542 h 309203"/>
              <a:gd name="T54" fmla="*/ 340352 w 223477"/>
              <a:gd name="T55" fmla="*/ 469328 h 309203"/>
              <a:gd name="T56" fmla="*/ 389594 w 223477"/>
              <a:gd name="T57" fmla="*/ 469328 h 309203"/>
              <a:gd name="T58" fmla="*/ 360050 w 223477"/>
              <a:gd name="T59" fmla="*/ 149689 h 309203"/>
              <a:gd name="T60" fmla="*/ 371866 w 223477"/>
              <a:gd name="T61" fmla="*/ 137269 h 309203"/>
              <a:gd name="T62" fmla="*/ 406663 w 223477"/>
              <a:gd name="T63" fmla="*/ 469328 h 309203"/>
              <a:gd name="T64" fmla="*/ 323282 w 223477"/>
              <a:gd name="T65" fmla="*/ 469328 h 309203"/>
              <a:gd name="T66" fmla="*/ 298990 w 223477"/>
              <a:gd name="T67" fmla="*/ 409192 h 309203"/>
              <a:gd name="T68" fmla="*/ 274698 w 223477"/>
              <a:gd name="T69" fmla="*/ 514431 h 309203"/>
              <a:gd name="T70" fmla="*/ 179499 w 223477"/>
              <a:gd name="T71" fmla="*/ 514431 h 309203"/>
              <a:gd name="T72" fmla="*/ 169652 w 223477"/>
              <a:gd name="T73" fmla="*/ 398080 h 309203"/>
              <a:gd name="T74" fmla="*/ 136823 w 223477"/>
              <a:gd name="T75" fmla="*/ 364091 h 309203"/>
              <a:gd name="T76" fmla="*/ 92835 w 223477"/>
              <a:gd name="T77" fmla="*/ 326831 h 309203"/>
              <a:gd name="T78" fmla="*/ 142077 w 223477"/>
              <a:gd name="T79" fmla="*/ 348401 h 309203"/>
              <a:gd name="T80" fmla="*/ 205762 w 223477"/>
              <a:gd name="T81" fmla="*/ 332713 h 309203"/>
              <a:gd name="T82" fmla="*/ 316062 w 223477"/>
              <a:gd name="T83" fmla="*/ 229436 h 309203"/>
              <a:gd name="T84" fmla="*/ 305556 w 223477"/>
              <a:gd name="T85" fmla="*/ 66019 h 309203"/>
              <a:gd name="T86" fmla="*/ 260912 w 223477"/>
              <a:gd name="T87" fmla="*/ 33991 h 309203"/>
              <a:gd name="T88" fmla="*/ 81375 w 223477"/>
              <a:gd name="T89" fmla="*/ 0 h 309203"/>
              <a:gd name="T90" fmla="*/ 81375 w 223477"/>
              <a:gd name="T91" fmla="*/ 67991 h 309203"/>
              <a:gd name="T92" fmla="*/ 60097 w 223477"/>
              <a:gd name="T93" fmla="*/ 109180 h 309203"/>
              <a:gd name="T94" fmla="*/ 43332 w 223477"/>
              <a:gd name="T95" fmla="*/ 109180 h 309203"/>
              <a:gd name="T96" fmla="*/ 47845 w 223477"/>
              <a:gd name="T97" fmla="*/ 33996 h 30920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23477" h="309203">
                <a:moveTo>
                  <a:pt x="93230" y="192353"/>
                </a:moveTo>
                <a:cubicBezTo>
                  <a:pt x="88540" y="192353"/>
                  <a:pt x="84571" y="196308"/>
                  <a:pt x="84571" y="200982"/>
                </a:cubicBezTo>
                <a:cubicBezTo>
                  <a:pt x="84571" y="205656"/>
                  <a:pt x="88540" y="209611"/>
                  <a:pt x="93230" y="209611"/>
                </a:cubicBezTo>
                <a:lnTo>
                  <a:pt x="113074" y="209611"/>
                </a:lnTo>
                <a:cubicBezTo>
                  <a:pt x="118125" y="209611"/>
                  <a:pt x="121733" y="205656"/>
                  <a:pt x="121733" y="200982"/>
                </a:cubicBezTo>
                <a:cubicBezTo>
                  <a:pt x="121733" y="196308"/>
                  <a:pt x="118125" y="192353"/>
                  <a:pt x="113074" y="192353"/>
                </a:cubicBezTo>
                <a:lnTo>
                  <a:pt x="93230" y="192353"/>
                </a:lnTo>
                <a:close/>
                <a:moveTo>
                  <a:pt x="28209" y="134937"/>
                </a:moveTo>
                <a:cubicBezTo>
                  <a:pt x="30773" y="134937"/>
                  <a:pt x="32972" y="136769"/>
                  <a:pt x="32972" y="139333"/>
                </a:cubicBezTo>
                <a:cubicBezTo>
                  <a:pt x="32972" y="141898"/>
                  <a:pt x="30773" y="144096"/>
                  <a:pt x="28209" y="144096"/>
                </a:cubicBezTo>
                <a:cubicBezTo>
                  <a:pt x="26011" y="144096"/>
                  <a:pt x="23813" y="141898"/>
                  <a:pt x="23813" y="139333"/>
                </a:cubicBezTo>
                <a:cubicBezTo>
                  <a:pt x="23813" y="136769"/>
                  <a:pt x="26011" y="134937"/>
                  <a:pt x="28209" y="134937"/>
                </a:cubicBezTo>
                <a:close/>
                <a:moveTo>
                  <a:pt x="28015" y="119861"/>
                </a:moveTo>
                <a:cubicBezTo>
                  <a:pt x="17958" y="119861"/>
                  <a:pt x="9338" y="128082"/>
                  <a:pt x="9338" y="138449"/>
                </a:cubicBezTo>
                <a:cubicBezTo>
                  <a:pt x="9338" y="148815"/>
                  <a:pt x="17958" y="157036"/>
                  <a:pt x="28015" y="157036"/>
                </a:cubicBezTo>
                <a:cubicBezTo>
                  <a:pt x="38430" y="157036"/>
                  <a:pt x="47050" y="148815"/>
                  <a:pt x="47050" y="138449"/>
                </a:cubicBezTo>
                <a:cubicBezTo>
                  <a:pt x="47050" y="128082"/>
                  <a:pt x="38430" y="119861"/>
                  <a:pt x="28015" y="119861"/>
                </a:cubicBezTo>
                <a:close/>
                <a:moveTo>
                  <a:pt x="85122" y="58737"/>
                </a:moveTo>
                <a:lnTo>
                  <a:pt x="153722" y="58737"/>
                </a:lnTo>
                <a:cubicBezTo>
                  <a:pt x="156236" y="58737"/>
                  <a:pt x="158391" y="60882"/>
                  <a:pt x="158391" y="63384"/>
                </a:cubicBezTo>
                <a:cubicBezTo>
                  <a:pt x="158391" y="65886"/>
                  <a:pt x="156236" y="68031"/>
                  <a:pt x="153722" y="68031"/>
                </a:cubicBezTo>
                <a:lnTo>
                  <a:pt x="85122" y="68031"/>
                </a:lnTo>
                <a:cubicBezTo>
                  <a:pt x="59262" y="68031"/>
                  <a:pt x="37712" y="86618"/>
                  <a:pt x="33402" y="111282"/>
                </a:cubicBezTo>
                <a:cubicBezTo>
                  <a:pt x="46332" y="113784"/>
                  <a:pt x="56030" y="125223"/>
                  <a:pt x="56030" y="138449"/>
                </a:cubicBezTo>
                <a:cubicBezTo>
                  <a:pt x="56030" y="154176"/>
                  <a:pt x="43818" y="166330"/>
                  <a:pt x="28015" y="166330"/>
                </a:cubicBezTo>
                <a:cubicBezTo>
                  <a:pt x="12571" y="166330"/>
                  <a:pt x="0" y="154176"/>
                  <a:pt x="0" y="138449"/>
                </a:cubicBezTo>
                <a:cubicBezTo>
                  <a:pt x="0" y="124508"/>
                  <a:pt x="10775" y="113070"/>
                  <a:pt x="24423" y="110925"/>
                </a:cubicBezTo>
                <a:cubicBezTo>
                  <a:pt x="28733" y="81256"/>
                  <a:pt x="54234" y="58737"/>
                  <a:pt x="85122" y="58737"/>
                </a:cubicBezTo>
                <a:close/>
                <a:moveTo>
                  <a:pt x="44719" y="9350"/>
                </a:moveTo>
                <a:cubicBezTo>
                  <a:pt x="39759" y="9350"/>
                  <a:pt x="35506" y="13665"/>
                  <a:pt x="35506" y="18699"/>
                </a:cubicBezTo>
                <a:cubicBezTo>
                  <a:pt x="35506" y="24093"/>
                  <a:pt x="39759" y="28408"/>
                  <a:pt x="44719" y="28408"/>
                </a:cubicBezTo>
                <a:cubicBezTo>
                  <a:pt x="49681" y="28408"/>
                  <a:pt x="53933" y="24093"/>
                  <a:pt x="53933" y="18699"/>
                </a:cubicBezTo>
                <a:cubicBezTo>
                  <a:pt x="53933" y="13665"/>
                  <a:pt x="49681" y="9350"/>
                  <a:pt x="44719" y="9350"/>
                </a:cubicBezTo>
                <a:close/>
                <a:moveTo>
                  <a:pt x="162142" y="9348"/>
                </a:moveTo>
                <a:cubicBezTo>
                  <a:pt x="156730" y="9348"/>
                  <a:pt x="152761" y="13663"/>
                  <a:pt x="152761" y="18696"/>
                </a:cubicBezTo>
                <a:cubicBezTo>
                  <a:pt x="152761" y="24089"/>
                  <a:pt x="156730" y="28404"/>
                  <a:pt x="162142" y="28404"/>
                </a:cubicBezTo>
                <a:cubicBezTo>
                  <a:pt x="163946" y="28404"/>
                  <a:pt x="165750" y="27685"/>
                  <a:pt x="167193" y="26606"/>
                </a:cubicBezTo>
                <a:cubicBezTo>
                  <a:pt x="167554" y="26606"/>
                  <a:pt x="167554" y="26606"/>
                  <a:pt x="167554" y="26606"/>
                </a:cubicBezTo>
                <a:cubicBezTo>
                  <a:pt x="169719" y="24808"/>
                  <a:pt x="171523" y="21932"/>
                  <a:pt x="171523" y="18696"/>
                </a:cubicBezTo>
                <a:cubicBezTo>
                  <a:pt x="171523" y="13663"/>
                  <a:pt x="167193" y="9348"/>
                  <a:pt x="162142" y="9348"/>
                </a:cubicBezTo>
                <a:close/>
                <a:moveTo>
                  <a:pt x="162142" y="0"/>
                </a:moveTo>
                <a:cubicBezTo>
                  <a:pt x="172605" y="0"/>
                  <a:pt x="180903" y="8269"/>
                  <a:pt x="180903" y="18696"/>
                </a:cubicBezTo>
                <a:cubicBezTo>
                  <a:pt x="180903" y="23730"/>
                  <a:pt x="178739" y="28044"/>
                  <a:pt x="175852" y="31280"/>
                </a:cubicBezTo>
                <a:cubicBezTo>
                  <a:pt x="180903" y="40268"/>
                  <a:pt x="183068" y="49976"/>
                  <a:pt x="183068" y="60043"/>
                </a:cubicBezTo>
                <a:lnTo>
                  <a:pt x="183068" y="126198"/>
                </a:lnTo>
                <a:cubicBezTo>
                  <a:pt x="183068" y="159994"/>
                  <a:pt x="161421" y="189117"/>
                  <a:pt x="131114" y="200263"/>
                </a:cubicBezTo>
                <a:cubicBezTo>
                  <a:pt x="131114" y="200622"/>
                  <a:pt x="131114" y="200622"/>
                  <a:pt x="131114" y="200982"/>
                </a:cubicBezTo>
                <a:cubicBezTo>
                  <a:pt x="131114" y="211049"/>
                  <a:pt x="123176" y="218959"/>
                  <a:pt x="113074" y="218959"/>
                </a:cubicBezTo>
                <a:lnTo>
                  <a:pt x="108023" y="218959"/>
                </a:lnTo>
                <a:lnTo>
                  <a:pt x="108023" y="282956"/>
                </a:lnTo>
                <a:cubicBezTo>
                  <a:pt x="108023" y="292304"/>
                  <a:pt x="115599" y="299855"/>
                  <a:pt x="124980" y="299855"/>
                </a:cubicBezTo>
                <a:cubicBezTo>
                  <a:pt x="134000" y="299855"/>
                  <a:pt x="141577" y="292304"/>
                  <a:pt x="141577" y="282956"/>
                </a:cubicBezTo>
                <a:lnTo>
                  <a:pt x="141577" y="238014"/>
                </a:lnTo>
                <a:cubicBezTo>
                  <a:pt x="141577" y="225790"/>
                  <a:pt x="151679" y="215363"/>
                  <a:pt x="164307" y="215363"/>
                </a:cubicBezTo>
                <a:cubicBezTo>
                  <a:pt x="176574" y="215363"/>
                  <a:pt x="187037" y="225790"/>
                  <a:pt x="187037" y="238014"/>
                </a:cubicBezTo>
                <a:lnTo>
                  <a:pt x="187037" y="258148"/>
                </a:lnTo>
                <a:cubicBezTo>
                  <a:pt x="187037" y="265699"/>
                  <a:pt x="193171" y="271811"/>
                  <a:pt x="200386" y="271811"/>
                </a:cubicBezTo>
                <a:cubicBezTo>
                  <a:pt x="207963" y="271811"/>
                  <a:pt x="214097" y="265699"/>
                  <a:pt x="214097" y="258148"/>
                </a:cubicBezTo>
                <a:lnTo>
                  <a:pt x="214097" y="120086"/>
                </a:lnTo>
                <a:cubicBezTo>
                  <a:pt x="214097" y="105704"/>
                  <a:pt x="208324" y="92042"/>
                  <a:pt x="197861" y="82334"/>
                </a:cubicBezTo>
                <a:cubicBezTo>
                  <a:pt x="195696" y="80537"/>
                  <a:pt x="195696" y="77660"/>
                  <a:pt x="197500" y="75863"/>
                </a:cubicBezTo>
                <a:cubicBezTo>
                  <a:pt x="199304" y="73705"/>
                  <a:pt x="202551" y="73705"/>
                  <a:pt x="204355" y="75503"/>
                </a:cubicBezTo>
                <a:cubicBezTo>
                  <a:pt x="216622" y="87368"/>
                  <a:pt x="223477" y="103187"/>
                  <a:pt x="223477" y="120086"/>
                </a:cubicBezTo>
                <a:lnTo>
                  <a:pt x="223477" y="258148"/>
                </a:lnTo>
                <a:cubicBezTo>
                  <a:pt x="223477" y="270732"/>
                  <a:pt x="213375" y="280799"/>
                  <a:pt x="200386" y="280799"/>
                </a:cubicBezTo>
                <a:cubicBezTo>
                  <a:pt x="187759" y="280799"/>
                  <a:pt x="177656" y="270732"/>
                  <a:pt x="177656" y="258148"/>
                </a:cubicBezTo>
                <a:lnTo>
                  <a:pt x="177656" y="238014"/>
                </a:lnTo>
                <a:cubicBezTo>
                  <a:pt x="177656" y="230823"/>
                  <a:pt x="171523" y="225071"/>
                  <a:pt x="164307" y="225071"/>
                </a:cubicBezTo>
                <a:cubicBezTo>
                  <a:pt x="156730" y="225071"/>
                  <a:pt x="150957" y="230823"/>
                  <a:pt x="150957" y="238014"/>
                </a:cubicBezTo>
                <a:lnTo>
                  <a:pt x="150957" y="282956"/>
                </a:lnTo>
                <a:cubicBezTo>
                  <a:pt x="150957" y="297338"/>
                  <a:pt x="139412" y="309203"/>
                  <a:pt x="124980" y="309203"/>
                </a:cubicBezTo>
                <a:cubicBezTo>
                  <a:pt x="110548" y="309203"/>
                  <a:pt x="98642" y="297338"/>
                  <a:pt x="98642" y="282956"/>
                </a:cubicBezTo>
                <a:lnTo>
                  <a:pt x="98642" y="218959"/>
                </a:lnTo>
                <a:lnTo>
                  <a:pt x="93230" y="218959"/>
                </a:lnTo>
                <a:cubicBezTo>
                  <a:pt x="83489" y="218959"/>
                  <a:pt x="75190" y="211049"/>
                  <a:pt x="75190" y="200982"/>
                </a:cubicBezTo>
                <a:cubicBezTo>
                  <a:pt x="75190" y="200622"/>
                  <a:pt x="75190" y="200622"/>
                  <a:pt x="75190" y="200263"/>
                </a:cubicBezTo>
                <a:cubicBezTo>
                  <a:pt x="66531" y="197027"/>
                  <a:pt x="58594" y="192353"/>
                  <a:pt x="51378" y="186241"/>
                </a:cubicBezTo>
                <a:cubicBezTo>
                  <a:pt x="49574" y="184803"/>
                  <a:pt x="49213" y="181567"/>
                  <a:pt x="51017" y="179769"/>
                </a:cubicBezTo>
                <a:cubicBezTo>
                  <a:pt x="52460" y="177612"/>
                  <a:pt x="55347" y="177612"/>
                  <a:pt x="57511" y="179050"/>
                </a:cubicBezTo>
                <a:cubicBezTo>
                  <a:pt x="63645" y="184443"/>
                  <a:pt x="70500" y="188398"/>
                  <a:pt x="78077" y="191634"/>
                </a:cubicBezTo>
                <a:cubicBezTo>
                  <a:pt x="81324" y="186241"/>
                  <a:pt x="87097" y="183005"/>
                  <a:pt x="93230" y="183005"/>
                </a:cubicBezTo>
                <a:lnTo>
                  <a:pt x="113074" y="183005"/>
                </a:lnTo>
                <a:cubicBezTo>
                  <a:pt x="119929" y="183005"/>
                  <a:pt x="125341" y="186241"/>
                  <a:pt x="128588" y="191634"/>
                </a:cubicBezTo>
                <a:cubicBezTo>
                  <a:pt x="154926" y="181207"/>
                  <a:pt x="173688" y="155680"/>
                  <a:pt x="173688" y="126198"/>
                </a:cubicBezTo>
                <a:lnTo>
                  <a:pt x="173688" y="60043"/>
                </a:lnTo>
                <a:cubicBezTo>
                  <a:pt x="173688" y="51774"/>
                  <a:pt x="171523" y="43864"/>
                  <a:pt x="167915" y="36313"/>
                </a:cubicBezTo>
                <a:cubicBezTo>
                  <a:pt x="166111" y="37033"/>
                  <a:pt x="163946" y="37392"/>
                  <a:pt x="162142" y="37392"/>
                </a:cubicBezTo>
                <a:cubicBezTo>
                  <a:pt x="151679" y="37392"/>
                  <a:pt x="143381" y="29123"/>
                  <a:pt x="143381" y="18696"/>
                </a:cubicBezTo>
                <a:cubicBezTo>
                  <a:pt x="143381" y="8269"/>
                  <a:pt x="151679" y="0"/>
                  <a:pt x="162142" y="0"/>
                </a:cubicBezTo>
                <a:close/>
                <a:moveTo>
                  <a:pt x="44719" y="0"/>
                </a:moveTo>
                <a:cubicBezTo>
                  <a:pt x="54996" y="0"/>
                  <a:pt x="63146" y="8271"/>
                  <a:pt x="63146" y="18699"/>
                </a:cubicBezTo>
                <a:cubicBezTo>
                  <a:pt x="63146" y="29127"/>
                  <a:pt x="54996" y="37398"/>
                  <a:pt x="44719" y="37398"/>
                </a:cubicBezTo>
                <a:cubicBezTo>
                  <a:pt x="42593" y="37398"/>
                  <a:pt x="40822" y="37039"/>
                  <a:pt x="39050" y="36319"/>
                </a:cubicBezTo>
                <a:cubicBezTo>
                  <a:pt x="35152" y="43871"/>
                  <a:pt x="33026" y="51782"/>
                  <a:pt x="33026" y="60053"/>
                </a:cubicBezTo>
                <a:cubicBezTo>
                  <a:pt x="33026" y="62570"/>
                  <a:pt x="31254" y="64728"/>
                  <a:pt x="28419" y="64728"/>
                </a:cubicBezTo>
                <a:cubicBezTo>
                  <a:pt x="25939" y="64728"/>
                  <a:pt x="23813" y="62570"/>
                  <a:pt x="23813" y="60053"/>
                </a:cubicBezTo>
                <a:cubicBezTo>
                  <a:pt x="23813" y="49984"/>
                  <a:pt x="26293" y="40275"/>
                  <a:pt x="31254" y="31285"/>
                </a:cubicBezTo>
                <a:cubicBezTo>
                  <a:pt x="28065" y="28049"/>
                  <a:pt x="26293" y="23734"/>
                  <a:pt x="26293" y="18699"/>
                </a:cubicBezTo>
                <a:cubicBezTo>
                  <a:pt x="26293" y="8271"/>
                  <a:pt x="34443" y="0"/>
                  <a:pt x="447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79" name="Freeform 163">
            <a:extLst>
              <a:ext uri="{FF2B5EF4-FFF2-40B4-BE49-F238E27FC236}">
                <a16:creationId xmlns:a16="http://schemas.microsoft.com/office/drawing/2014/main" id="{9CC97671-68F6-4B49-9D77-D99B5AF55A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387347" y="3598285"/>
            <a:ext cx="454806" cy="457200"/>
          </a:xfrm>
          <a:custGeom>
            <a:avLst/>
            <a:gdLst>
              <a:gd name="T0" fmla="*/ 2147483646 w 840"/>
              <a:gd name="T1" fmla="*/ 2147483646 h 841"/>
              <a:gd name="T2" fmla="*/ 2147483646 w 840"/>
              <a:gd name="T3" fmla="*/ 2147483646 h 841"/>
              <a:gd name="T4" fmla="*/ 2147483646 w 840"/>
              <a:gd name="T5" fmla="*/ 2147483646 h 841"/>
              <a:gd name="T6" fmla="*/ 2147483646 w 840"/>
              <a:gd name="T7" fmla="*/ 2147483646 h 841"/>
              <a:gd name="T8" fmla="*/ 2147483646 w 840"/>
              <a:gd name="T9" fmla="*/ 2147483646 h 841"/>
              <a:gd name="T10" fmla="*/ 2147483646 w 840"/>
              <a:gd name="T11" fmla="*/ 2147483646 h 841"/>
              <a:gd name="T12" fmla="*/ 2147483646 w 840"/>
              <a:gd name="T13" fmla="*/ 2147483646 h 841"/>
              <a:gd name="T14" fmla="*/ 2147483646 w 840"/>
              <a:gd name="T15" fmla="*/ 2147483646 h 841"/>
              <a:gd name="T16" fmla="*/ 2147483646 w 840"/>
              <a:gd name="T17" fmla="*/ 2147483646 h 841"/>
              <a:gd name="T18" fmla="*/ 2147483646 w 840"/>
              <a:gd name="T19" fmla="*/ 2147483646 h 841"/>
              <a:gd name="T20" fmla="*/ 2147483646 w 840"/>
              <a:gd name="T21" fmla="*/ 2147483646 h 841"/>
              <a:gd name="T22" fmla="*/ 2147483646 w 840"/>
              <a:gd name="T23" fmla="*/ 2147483646 h 841"/>
              <a:gd name="T24" fmla="*/ 2147483646 w 840"/>
              <a:gd name="T25" fmla="*/ 2147483646 h 841"/>
              <a:gd name="T26" fmla="*/ 2147483646 w 840"/>
              <a:gd name="T27" fmla="*/ 2147483646 h 841"/>
              <a:gd name="T28" fmla="*/ 2147483646 w 840"/>
              <a:gd name="T29" fmla="*/ 2147483646 h 841"/>
              <a:gd name="T30" fmla="*/ 2147483646 w 840"/>
              <a:gd name="T31" fmla="*/ 2147483646 h 841"/>
              <a:gd name="T32" fmla="*/ 2147483646 w 840"/>
              <a:gd name="T33" fmla="*/ 2147483646 h 841"/>
              <a:gd name="T34" fmla="*/ 2147483646 w 840"/>
              <a:gd name="T35" fmla="*/ 2147483646 h 841"/>
              <a:gd name="T36" fmla="*/ 2147483646 w 840"/>
              <a:gd name="T37" fmla="*/ 2147483646 h 841"/>
              <a:gd name="T38" fmla="*/ 2147483646 w 840"/>
              <a:gd name="T39" fmla="*/ 2147483646 h 841"/>
              <a:gd name="T40" fmla="*/ 2147483646 w 840"/>
              <a:gd name="T41" fmla="*/ 2147483646 h 841"/>
              <a:gd name="T42" fmla="*/ 2147483646 w 840"/>
              <a:gd name="T43" fmla="*/ 2147483646 h 841"/>
              <a:gd name="T44" fmla="*/ 2147483646 w 840"/>
              <a:gd name="T45" fmla="*/ 1218508491 h 841"/>
              <a:gd name="T46" fmla="*/ 2147483646 w 840"/>
              <a:gd name="T47" fmla="*/ 2147483646 h 841"/>
              <a:gd name="T48" fmla="*/ 2147483646 w 840"/>
              <a:gd name="T49" fmla="*/ 2147483646 h 841"/>
              <a:gd name="T50" fmla="*/ 2147483646 w 840"/>
              <a:gd name="T51" fmla="*/ 2147483646 h 841"/>
              <a:gd name="T52" fmla="*/ 2147483646 w 840"/>
              <a:gd name="T53" fmla="*/ 2147483646 h 841"/>
              <a:gd name="T54" fmla="*/ 2147483646 w 840"/>
              <a:gd name="T55" fmla="*/ 2147483646 h 841"/>
              <a:gd name="T56" fmla="*/ 2147483646 w 840"/>
              <a:gd name="T57" fmla="*/ 2147483646 h 841"/>
              <a:gd name="T58" fmla="*/ 2147483646 w 840"/>
              <a:gd name="T59" fmla="*/ 2147483646 h 841"/>
              <a:gd name="T60" fmla="*/ 2147483646 w 840"/>
              <a:gd name="T61" fmla="*/ 2147483646 h 841"/>
              <a:gd name="T62" fmla="*/ 2147483646 w 840"/>
              <a:gd name="T63" fmla="*/ 2147483646 h 841"/>
              <a:gd name="T64" fmla="*/ 0 w 840"/>
              <a:gd name="T65" fmla="*/ 2147483646 h 841"/>
              <a:gd name="T66" fmla="*/ 555587505 w 840"/>
              <a:gd name="T67" fmla="*/ 2147483646 h 841"/>
              <a:gd name="T68" fmla="*/ 1157463675 w 840"/>
              <a:gd name="T69" fmla="*/ 2147483646 h 841"/>
              <a:gd name="T70" fmla="*/ 2147483646 w 840"/>
              <a:gd name="T71" fmla="*/ 2147483646 h 841"/>
              <a:gd name="T72" fmla="*/ 2147483646 w 840"/>
              <a:gd name="T73" fmla="*/ 2147483646 h 841"/>
              <a:gd name="T74" fmla="*/ 2147483646 w 840"/>
              <a:gd name="T75" fmla="*/ 2147483646 h 841"/>
              <a:gd name="T76" fmla="*/ 2147483646 w 840"/>
              <a:gd name="T77" fmla="*/ 2147483646 h 841"/>
              <a:gd name="T78" fmla="*/ 2147483646 w 840"/>
              <a:gd name="T79" fmla="*/ 2147483646 h 841"/>
              <a:gd name="T80" fmla="*/ 2147483646 w 840"/>
              <a:gd name="T81" fmla="*/ 2147483646 h 841"/>
              <a:gd name="T82" fmla="*/ 2147483646 w 840"/>
              <a:gd name="T83" fmla="*/ 2147483646 h 841"/>
              <a:gd name="T84" fmla="*/ 2147483646 w 840"/>
              <a:gd name="T85" fmla="*/ 2147483646 h 841"/>
              <a:gd name="T86" fmla="*/ 2147483646 w 840"/>
              <a:gd name="T87" fmla="*/ 2147483646 h 841"/>
              <a:gd name="T88" fmla="*/ 2147483646 w 840"/>
              <a:gd name="T89" fmla="*/ 2147483646 h 841"/>
              <a:gd name="T90" fmla="*/ 2147483646 w 840"/>
              <a:gd name="T91" fmla="*/ 2147483646 h 841"/>
              <a:gd name="T92" fmla="*/ 2147483646 w 840"/>
              <a:gd name="T93" fmla="*/ 2147483646 h 841"/>
              <a:gd name="T94" fmla="*/ 2147483646 w 840"/>
              <a:gd name="T95" fmla="*/ 2147483646 h 841"/>
              <a:gd name="T96" fmla="*/ 2147483646 w 840"/>
              <a:gd name="T97" fmla="*/ 2147483646 h 841"/>
              <a:gd name="T98" fmla="*/ 2147483646 w 840"/>
              <a:gd name="T99" fmla="*/ 2147483646 h 841"/>
              <a:gd name="T100" fmla="*/ 2147483646 w 840"/>
              <a:gd name="T101" fmla="*/ 2147483646 h 841"/>
              <a:gd name="T102" fmla="*/ 2147483646 w 840"/>
              <a:gd name="T103" fmla="*/ 2147483646 h 841"/>
              <a:gd name="T104" fmla="*/ 2147483646 w 840"/>
              <a:gd name="T105" fmla="*/ 2147483646 h 841"/>
              <a:gd name="T106" fmla="*/ 2147483646 w 840"/>
              <a:gd name="T107" fmla="*/ 2147483646 h 841"/>
              <a:gd name="T108" fmla="*/ 2147483646 w 840"/>
              <a:gd name="T109" fmla="*/ 2147483646 h 841"/>
              <a:gd name="T110" fmla="*/ 2147483646 w 840"/>
              <a:gd name="T111" fmla="*/ 2147483646 h 841"/>
              <a:gd name="T112" fmla="*/ 2147483646 w 840"/>
              <a:gd name="T113" fmla="*/ 2147483646 h 84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840" h="841">
                <a:moveTo>
                  <a:pt x="619" y="518"/>
                </a:moveTo>
                <a:lnTo>
                  <a:pt x="603" y="515"/>
                </a:lnTo>
                <a:cubicBezTo>
                  <a:pt x="573" y="510"/>
                  <a:pt x="548" y="487"/>
                  <a:pt x="541" y="457"/>
                </a:cubicBezTo>
                <a:lnTo>
                  <a:pt x="531" y="420"/>
                </a:lnTo>
                <a:cubicBezTo>
                  <a:pt x="551" y="405"/>
                  <a:pt x="568" y="386"/>
                  <a:pt x="582" y="364"/>
                </a:cubicBezTo>
                <a:cubicBezTo>
                  <a:pt x="605" y="396"/>
                  <a:pt x="619" y="436"/>
                  <a:pt x="619" y="479"/>
                </a:cubicBezTo>
                <a:lnTo>
                  <a:pt x="619" y="518"/>
                </a:lnTo>
                <a:close/>
                <a:moveTo>
                  <a:pt x="420" y="620"/>
                </a:moveTo>
                <a:lnTo>
                  <a:pt x="283" y="522"/>
                </a:lnTo>
                <a:cubicBezTo>
                  <a:pt x="302" y="508"/>
                  <a:pt x="316" y="487"/>
                  <a:pt x="323" y="463"/>
                </a:cubicBezTo>
                <a:lnTo>
                  <a:pt x="330" y="435"/>
                </a:lnTo>
                <a:cubicBezTo>
                  <a:pt x="357" y="451"/>
                  <a:pt x="387" y="460"/>
                  <a:pt x="420" y="460"/>
                </a:cubicBezTo>
                <a:cubicBezTo>
                  <a:pt x="451" y="460"/>
                  <a:pt x="482" y="451"/>
                  <a:pt x="509" y="435"/>
                </a:cubicBezTo>
                <a:lnTo>
                  <a:pt x="516" y="463"/>
                </a:lnTo>
                <a:cubicBezTo>
                  <a:pt x="522" y="487"/>
                  <a:pt x="537" y="508"/>
                  <a:pt x="556" y="522"/>
                </a:cubicBezTo>
                <a:lnTo>
                  <a:pt x="420" y="620"/>
                </a:lnTo>
                <a:close/>
                <a:moveTo>
                  <a:pt x="236" y="515"/>
                </a:moveTo>
                <a:lnTo>
                  <a:pt x="220" y="518"/>
                </a:lnTo>
                <a:lnTo>
                  <a:pt x="220" y="479"/>
                </a:lnTo>
                <a:cubicBezTo>
                  <a:pt x="220" y="436"/>
                  <a:pt x="234" y="396"/>
                  <a:pt x="257" y="364"/>
                </a:cubicBezTo>
                <a:cubicBezTo>
                  <a:pt x="271" y="386"/>
                  <a:pt x="288" y="405"/>
                  <a:pt x="307" y="420"/>
                </a:cubicBezTo>
                <a:lnTo>
                  <a:pt x="298" y="457"/>
                </a:lnTo>
                <a:cubicBezTo>
                  <a:pt x="290" y="487"/>
                  <a:pt x="266" y="510"/>
                  <a:pt x="236" y="515"/>
                </a:cubicBezTo>
                <a:close/>
                <a:moveTo>
                  <a:pt x="239" y="212"/>
                </a:moveTo>
                <a:lnTo>
                  <a:pt x="239" y="212"/>
                </a:lnTo>
                <a:cubicBezTo>
                  <a:pt x="239" y="183"/>
                  <a:pt x="244" y="156"/>
                  <a:pt x="253" y="133"/>
                </a:cubicBezTo>
                <a:cubicBezTo>
                  <a:pt x="274" y="147"/>
                  <a:pt x="318" y="171"/>
                  <a:pt x="383" y="171"/>
                </a:cubicBezTo>
                <a:cubicBezTo>
                  <a:pt x="411" y="171"/>
                  <a:pt x="442" y="166"/>
                  <a:pt x="478" y="155"/>
                </a:cubicBezTo>
                <a:cubicBezTo>
                  <a:pt x="484" y="153"/>
                  <a:pt x="487" y="148"/>
                  <a:pt x="487" y="143"/>
                </a:cubicBezTo>
                <a:lnTo>
                  <a:pt x="487" y="114"/>
                </a:lnTo>
                <a:lnTo>
                  <a:pt x="523" y="135"/>
                </a:lnTo>
                <a:cubicBezTo>
                  <a:pt x="526" y="137"/>
                  <a:pt x="530" y="138"/>
                  <a:pt x="534" y="137"/>
                </a:cubicBezTo>
                <a:cubicBezTo>
                  <a:pt x="535" y="136"/>
                  <a:pt x="559" y="127"/>
                  <a:pt x="578" y="115"/>
                </a:cubicBezTo>
                <a:cubicBezTo>
                  <a:pt x="592" y="143"/>
                  <a:pt x="600" y="175"/>
                  <a:pt x="600" y="212"/>
                </a:cubicBezTo>
                <a:cubicBezTo>
                  <a:pt x="600" y="335"/>
                  <a:pt x="519" y="434"/>
                  <a:pt x="420" y="434"/>
                </a:cubicBezTo>
                <a:cubicBezTo>
                  <a:pt x="320" y="434"/>
                  <a:pt x="239" y="335"/>
                  <a:pt x="239" y="212"/>
                </a:cubicBezTo>
                <a:lnTo>
                  <a:pt x="420" y="26"/>
                </a:lnTo>
                <a:cubicBezTo>
                  <a:pt x="483" y="26"/>
                  <a:pt x="534" y="51"/>
                  <a:pt x="565" y="94"/>
                </a:cubicBezTo>
                <a:cubicBezTo>
                  <a:pt x="554" y="101"/>
                  <a:pt x="540" y="107"/>
                  <a:pt x="531" y="111"/>
                </a:cubicBezTo>
                <a:lnTo>
                  <a:pt x="481" y="80"/>
                </a:lnTo>
                <a:cubicBezTo>
                  <a:pt x="477" y="78"/>
                  <a:pt x="472" y="78"/>
                  <a:pt x="468" y="80"/>
                </a:cubicBezTo>
                <a:cubicBezTo>
                  <a:pt x="464" y="83"/>
                  <a:pt x="461" y="87"/>
                  <a:pt x="461" y="92"/>
                </a:cubicBezTo>
                <a:lnTo>
                  <a:pt x="461" y="133"/>
                </a:lnTo>
                <a:cubicBezTo>
                  <a:pt x="354" y="165"/>
                  <a:pt x="286" y="125"/>
                  <a:pt x="264" y="109"/>
                </a:cubicBezTo>
                <a:cubicBezTo>
                  <a:pt x="293" y="57"/>
                  <a:pt x="348" y="26"/>
                  <a:pt x="420" y="26"/>
                </a:cubicBezTo>
                <a:lnTo>
                  <a:pt x="239" y="212"/>
                </a:lnTo>
                <a:close/>
                <a:moveTo>
                  <a:pt x="237" y="734"/>
                </a:moveTo>
                <a:lnTo>
                  <a:pt x="237" y="734"/>
                </a:lnTo>
                <a:cubicBezTo>
                  <a:pt x="237" y="751"/>
                  <a:pt x="224" y="764"/>
                  <a:pt x="207" y="764"/>
                </a:cubicBezTo>
                <a:cubicBezTo>
                  <a:pt x="191" y="764"/>
                  <a:pt x="178" y="751"/>
                  <a:pt x="178" y="734"/>
                </a:cubicBezTo>
                <a:cubicBezTo>
                  <a:pt x="178" y="718"/>
                  <a:pt x="191" y="704"/>
                  <a:pt x="207" y="704"/>
                </a:cubicBezTo>
                <a:cubicBezTo>
                  <a:pt x="224" y="704"/>
                  <a:pt x="237" y="718"/>
                  <a:pt x="237" y="734"/>
                </a:cubicBezTo>
                <a:close/>
                <a:moveTo>
                  <a:pt x="716" y="534"/>
                </a:moveTo>
                <a:lnTo>
                  <a:pt x="644" y="522"/>
                </a:lnTo>
                <a:lnTo>
                  <a:pt x="644" y="479"/>
                </a:lnTo>
                <a:cubicBezTo>
                  <a:pt x="644" y="426"/>
                  <a:pt x="626" y="378"/>
                  <a:pt x="595" y="340"/>
                </a:cubicBezTo>
                <a:cubicBezTo>
                  <a:pt x="615" y="302"/>
                  <a:pt x="625" y="259"/>
                  <a:pt x="625" y="212"/>
                </a:cubicBezTo>
                <a:cubicBezTo>
                  <a:pt x="625" y="85"/>
                  <a:pt x="542" y="0"/>
                  <a:pt x="420" y="0"/>
                </a:cubicBezTo>
                <a:cubicBezTo>
                  <a:pt x="296" y="0"/>
                  <a:pt x="214" y="85"/>
                  <a:pt x="214" y="212"/>
                </a:cubicBezTo>
                <a:cubicBezTo>
                  <a:pt x="214" y="259"/>
                  <a:pt x="225" y="303"/>
                  <a:pt x="244" y="340"/>
                </a:cubicBezTo>
                <a:cubicBezTo>
                  <a:pt x="213" y="378"/>
                  <a:pt x="195" y="426"/>
                  <a:pt x="195" y="479"/>
                </a:cubicBezTo>
                <a:lnTo>
                  <a:pt x="195" y="522"/>
                </a:lnTo>
                <a:lnTo>
                  <a:pt x="123" y="534"/>
                </a:lnTo>
                <a:cubicBezTo>
                  <a:pt x="52" y="547"/>
                  <a:pt x="0" y="608"/>
                  <a:pt x="0" y="681"/>
                </a:cubicBezTo>
                <a:lnTo>
                  <a:pt x="0" y="827"/>
                </a:lnTo>
                <a:cubicBezTo>
                  <a:pt x="0" y="834"/>
                  <a:pt x="5" y="840"/>
                  <a:pt x="12" y="840"/>
                </a:cubicBezTo>
                <a:cubicBezTo>
                  <a:pt x="19" y="840"/>
                  <a:pt x="25" y="834"/>
                  <a:pt x="25" y="827"/>
                </a:cubicBezTo>
                <a:lnTo>
                  <a:pt x="25" y="681"/>
                </a:lnTo>
                <a:cubicBezTo>
                  <a:pt x="25" y="621"/>
                  <a:pt x="68" y="570"/>
                  <a:pt x="127" y="560"/>
                </a:cubicBezTo>
                <a:lnTo>
                  <a:pt x="195" y="548"/>
                </a:lnTo>
                <a:lnTo>
                  <a:pt x="195" y="681"/>
                </a:lnTo>
                <a:cubicBezTo>
                  <a:pt x="171" y="686"/>
                  <a:pt x="153" y="708"/>
                  <a:pt x="153" y="734"/>
                </a:cubicBezTo>
                <a:cubicBezTo>
                  <a:pt x="153" y="764"/>
                  <a:pt x="177" y="789"/>
                  <a:pt x="207" y="789"/>
                </a:cubicBezTo>
                <a:cubicBezTo>
                  <a:pt x="237" y="789"/>
                  <a:pt x="262" y="764"/>
                  <a:pt x="262" y="734"/>
                </a:cubicBezTo>
                <a:cubicBezTo>
                  <a:pt x="262" y="708"/>
                  <a:pt x="244" y="686"/>
                  <a:pt x="220" y="681"/>
                </a:cubicBezTo>
                <a:lnTo>
                  <a:pt x="220" y="544"/>
                </a:lnTo>
                <a:lnTo>
                  <a:pt x="240" y="540"/>
                </a:lnTo>
                <a:cubicBezTo>
                  <a:pt x="246" y="539"/>
                  <a:pt x="252" y="537"/>
                  <a:pt x="257" y="535"/>
                </a:cubicBezTo>
                <a:lnTo>
                  <a:pt x="407" y="642"/>
                </a:lnTo>
                <a:lnTo>
                  <a:pt x="407" y="827"/>
                </a:lnTo>
                <a:cubicBezTo>
                  <a:pt x="407" y="834"/>
                  <a:pt x="413" y="840"/>
                  <a:pt x="420" y="840"/>
                </a:cubicBezTo>
                <a:cubicBezTo>
                  <a:pt x="427" y="840"/>
                  <a:pt x="432" y="834"/>
                  <a:pt x="432" y="827"/>
                </a:cubicBezTo>
                <a:lnTo>
                  <a:pt x="432" y="642"/>
                </a:lnTo>
                <a:lnTo>
                  <a:pt x="581" y="535"/>
                </a:lnTo>
                <a:cubicBezTo>
                  <a:pt x="587" y="537"/>
                  <a:pt x="593" y="539"/>
                  <a:pt x="599" y="540"/>
                </a:cubicBezTo>
                <a:lnTo>
                  <a:pt x="619" y="544"/>
                </a:lnTo>
                <a:lnTo>
                  <a:pt x="619" y="595"/>
                </a:lnTo>
                <a:cubicBezTo>
                  <a:pt x="571" y="601"/>
                  <a:pt x="534" y="642"/>
                  <a:pt x="534" y="692"/>
                </a:cubicBezTo>
                <a:lnTo>
                  <a:pt x="534" y="796"/>
                </a:lnTo>
                <a:cubicBezTo>
                  <a:pt x="527" y="800"/>
                  <a:pt x="522" y="807"/>
                  <a:pt x="522" y="816"/>
                </a:cubicBezTo>
                <a:cubicBezTo>
                  <a:pt x="522" y="829"/>
                  <a:pt x="534" y="840"/>
                  <a:pt x="547" y="840"/>
                </a:cubicBezTo>
                <a:cubicBezTo>
                  <a:pt x="560" y="840"/>
                  <a:pt x="571" y="829"/>
                  <a:pt x="571" y="816"/>
                </a:cubicBezTo>
                <a:cubicBezTo>
                  <a:pt x="571" y="807"/>
                  <a:pt x="566" y="800"/>
                  <a:pt x="559" y="796"/>
                </a:cubicBezTo>
                <a:lnTo>
                  <a:pt x="559" y="692"/>
                </a:lnTo>
                <a:cubicBezTo>
                  <a:pt x="559" y="652"/>
                  <a:pt x="592" y="620"/>
                  <a:pt x="631" y="620"/>
                </a:cubicBezTo>
                <a:cubicBezTo>
                  <a:pt x="671" y="620"/>
                  <a:pt x="703" y="652"/>
                  <a:pt x="703" y="692"/>
                </a:cubicBezTo>
                <a:lnTo>
                  <a:pt x="703" y="796"/>
                </a:lnTo>
                <a:cubicBezTo>
                  <a:pt x="697" y="800"/>
                  <a:pt x="692" y="807"/>
                  <a:pt x="692" y="816"/>
                </a:cubicBezTo>
                <a:cubicBezTo>
                  <a:pt x="692" y="829"/>
                  <a:pt x="703" y="840"/>
                  <a:pt x="716" y="840"/>
                </a:cubicBezTo>
                <a:cubicBezTo>
                  <a:pt x="729" y="840"/>
                  <a:pt x="740" y="829"/>
                  <a:pt x="740" y="816"/>
                </a:cubicBezTo>
                <a:cubicBezTo>
                  <a:pt x="740" y="807"/>
                  <a:pt x="736" y="800"/>
                  <a:pt x="729" y="796"/>
                </a:cubicBezTo>
                <a:lnTo>
                  <a:pt x="729" y="692"/>
                </a:lnTo>
                <a:cubicBezTo>
                  <a:pt x="729" y="642"/>
                  <a:pt x="692" y="601"/>
                  <a:pt x="644" y="595"/>
                </a:cubicBezTo>
                <a:lnTo>
                  <a:pt x="644" y="548"/>
                </a:lnTo>
                <a:lnTo>
                  <a:pt x="712" y="560"/>
                </a:lnTo>
                <a:cubicBezTo>
                  <a:pt x="771" y="570"/>
                  <a:pt x="814" y="621"/>
                  <a:pt x="814" y="681"/>
                </a:cubicBezTo>
                <a:lnTo>
                  <a:pt x="814" y="827"/>
                </a:lnTo>
                <a:cubicBezTo>
                  <a:pt x="814" y="834"/>
                  <a:pt x="820" y="840"/>
                  <a:pt x="827" y="840"/>
                </a:cubicBezTo>
                <a:cubicBezTo>
                  <a:pt x="834" y="840"/>
                  <a:pt x="839" y="834"/>
                  <a:pt x="839" y="827"/>
                </a:cubicBezTo>
                <a:lnTo>
                  <a:pt x="839" y="681"/>
                </a:lnTo>
                <a:cubicBezTo>
                  <a:pt x="839" y="608"/>
                  <a:pt x="787" y="547"/>
                  <a:pt x="716" y="5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 ExtraLight" pitchFamily="2" charset="77"/>
            </a:endParaRPr>
          </a:p>
        </p:txBody>
      </p:sp>
      <p:pic>
        <p:nvPicPr>
          <p:cNvPr id="80" name="Picture 79" descr="A close up of a logo&#10;&#10;Description automatically generated">
            <a:extLst>
              <a:ext uri="{FF2B5EF4-FFF2-40B4-BE49-F238E27FC236}">
                <a16:creationId xmlns:a16="http://schemas.microsoft.com/office/drawing/2014/main" id="{97B7B1FA-D4DF-4BEE-95CF-B8B796539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13" y="352665"/>
            <a:ext cx="2815679" cy="69612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02D1F10-712A-40A8-9C1C-6E79855775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643" y="5027462"/>
            <a:ext cx="10453038" cy="1655762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Tierney O’Brien –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of Business Development and Account Management, CVT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Desmond Quevedo –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Retiree Solutions Manager, Kaiser Permanente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41CE70-C766-4886-9F53-F2E972AE83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616" y="2243188"/>
            <a:ext cx="4861812" cy="187779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CVT Retiree Seminar</a:t>
            </a:r>
            <a:b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Medicare 101</a:t>
            </a:r>
            <a:b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Madera Unified</a:t>
            </a:r>
            <a:b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District</a:t>
            </a:r>
            <a:b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26, 2021</a:t>
            </a:r>
          </a:p>
        </p:txBody>
      </p:sp>
    </p:spTree>
    <p:extLst>
      <p:ext uri="{BB962C8B-B14F-4D97-AF65-F5344CB8AC3E}">
        <p14:creationId xmlns:p14="http://schemas.microsoft.com/office/powerpoint/2010/main" val="714888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5">
            <a:extLst>
              <a:ext uri="{FF2B5EF4-FFF2-40B4-BE49-F238E27FC236}">
                <a16:creationId xmlns:a16="http://schemas.microsoft.com/office/drawing/2014/main" id="{27E467E6-FF6D-42B0-8E20-8A4271109CD7}"/>
              </a:ext>
            </a:extLst>
          </p:cNvPr>
          <p:cNvSpPr/>
          <p:nvPr/>
        </p:nvSpPr>
        <p:spPr>
          <a:xfrm>
            <a:off x="109728" y="0"/>
            <a:ext cx="2976880" cy="6858000"/>
          </a:xfrm>
          <a:custGeom>
            <a:avLst/>
            <a:gdLst/>
            <a:ahLst/>
            <a:cxnLst/>
            <a:rect l="l" t="t" r="r" b="b"/>
            <a:pathLst>
              <a:path w="2976880" h="6858000">
                <a:moveTo>
                  <a:pt x="0" y="6858000"/>
                </a:moveTo>
                <a:lnTo>
                  <a:pt x="2976372" y="6858000"/>
                </a:lnTo>
                <a:lnTo>
                  <a:pt x="297637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4EA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DD1F7-2A47-4E09-90AB-18095A855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C7C7-B0FF-451D-99FE-9EA893039DF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5" name="object 6">
            <a:extLst>
              <a:ext uri="{FF2B5EF4-FFF2-40B4-BE49-F238E27FC236}">
                <a16:creationId xmlns:a16="http://schemas.microsoft.com/office/drawing/2014/main" id="{5DA2FA83-0FFD-4125-96D6-FAA2823D71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41115" y="816247"/>
            <a:ext cx="8186597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/>
              <a:t>Part </a:t>
            </a:r>
            <a:r>
              <a:rPr lang="en-US" sz="2600" dirty="0"/>
              <a:t>A &amp; </a:t>
            </a:r>
            <a:r>
              <a:rPr sz="2600" dirty="0"/>
              <a:t>B: </a:t>
            </a:r>
            <a:r>
              <a:rPr lang="en-US" sz="2600" spc="-5" dirty="0"/>
              <a:t>Enrolling in Medicare When First Eligible</a:t>
            </a:r>
            <a:endParaRPr sz="2600" dirty="0"/>
          </a:p>
        </p:txBody>
      </p:sp>
      <p:sp>
        <p:nvSpPr>
          <p:cNvPr id="28" name="object 8">
            <a:extLst>
              <a:ext uri="{FF2B5EF4-FFF2-40B4-BE49-F238E27FC236}">
                <a16:creationId xmlns:a16="http://schemas.microsoft.com/office/drawing/2014/main" id="{F58109F0-D72A-4576-AFAC-E7A7F45EAB0F}"/>
              </a:ext>
            </a:extLst>
          </p:cNvPr>
          <p:cNvSpPr txBox="1"/>
          <p:nvPr/>
        </p:nvSpPr>
        <p:spPr>
          <a:xfrm>
            <a:off x="3541115" y="1575758"/>
            <a:ext cx="7867620" cy="22399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600" b="1" spc="-5" dirty="0">
                <a:solidFill>
                  <a:srgbClr val="003B71"/>
                </a:solidFill>
                <a:cs typeface="Arial"/>
              </a:rPr>
              <a:t>Initial Enrollment Period</a:t>
            </a:r>
          </a:p>
          <a:p>
            <a:pPr marL="136525" marR="51435" indent="-123825">
              <a:lnSpc>
                <a:spcPct val="104200"/>
              </a:lnSpc>
              <a:spcBef>
                <a:spcPts val="894"/>
              </a:spcBef>
              <a:buChar char="•"/>
              <a:tabLst>
                <a:tab pos="137160" algn="l"/>
              </a:tabLst>
            </a:pPr>
            <a:r>
              <a:rPr lang="en-US" sz="1600" spc="-40" dirty="0">
                <a:cs typeface="Arial"/>
              </a:rPr>
              <a:t>If you’re already getting benefits from Social Security,  you’ll be automatically enrolled in both Part A and Part B starting the first day of the month you turn 65.</a:t>
            </a:r>
          </a:p>
          <a:p>
            <a:pPr marL="136525" marR="51435" indent="-123825">
              <a:lnSpc>
                <a:spcPct val="104200"/>
              </a:lnSpc>
              <a:spcBef>
                <a:spcPts val="894"/>
              </a:spcBef>
              <a:buChar char="•"/>
              <a:tabLst>
                <a:tab pos="137160" algn="l"/>
              </a:tabLst>
            </a:pPr>
            <a:r>
              <a:rPr lang="en-US" sz="1600" spc="-40" dirty="0">
                <a:cs typeface="Arial"/>
              </a:rPr>
              <a:t>If you </a:t>
            </a:r>
            <a:r>
              <a:rPr lang="en-US" sz="1600" b="1" spc="-40" dirty="0">
                <a:cs typeface="Arial"/>
              </a:rPr>
              <a:t>do not </a:t>
            </a:r>
            <a:r>
              <a:rPr lang="en-US" sz="1600" spc="-40" dirty="0">
                <a:cs typeface="Arial"/>
              </a:rPr>
              <a:t>get benefits from Social Security, you’ll need to contact Social Security.</a:t>
            </a:r>
          </a:p>
          <a:p>
            <a:pPr marL="136525" marR="51435" indent="-123825">
              <a:lnSpc>
                <a:spcPct val="104200"/>
              </a:lnSpc>
              <a:spcBef>
                <a:spcPts val="894"/>
              </a:spcBef>
              <a:buChar char="•"/>
              <a:tabLst>
                <a:tab pos="137160" algn="l"/>
              </a:tabLst>
            </a:pPr>
            <a:r>
              <a:rPr lang="en-US" sz="1600" spc="-40" dirty="0">
                <a:cs typeface="Arial"/>
              </a:rPr>
              <a:t>You can enroll over a 7-month period, which starts 3 months before your 65th birthday, known as the </a:t>
            </a:r>
            <a:r>
              <a:rPr lang="en-US" sz="1600" b="1" spc="-40" dirty="0">
                <a:cs typeface="Arial"/>
              </a:rPr>
              <a:t>Initial Enrollment Period.</a:t>
            </a:r>
          </a:p>
          <a:p>
            <a:pPr marL="136525" marR="51435" indent="-123825">
              <a:lnSpc>
                <a:spcPct val="104200"/>
              </a:lnSpc>
              <a:spcBef>
                <a:spcPts val="894"/>
              </a:spcBef>
              <a:buChar char="•"/>
              <a:tabLst>
                <a:tab pos="137160" algn="l"/>
              </a:tabLst>
            </a:pPr>
            <a:r>
              <a:rPr lang="en-US" sz="1600" spc="-40" dirty="0">
                <a:cs typeface="Arial"/>
              </a:rPr>
              <a:t>You may be able to enroll online at </a:t>
            </a:r>
            <a:r>
              <a:rPr lang="en-US" sz="1600" b="1" spc="-40" dirty="0">
                <a:cs typeface="Arial"/>
              </a:rPr>
              <a:t>socialsecurity.gov.</a:t>
            </a:r>
            <a:endParaRPr lang="en-US" sz="1600" b="1" spc="-5" dirty="0">
              <a:solidFill>
                <a:srgbClr val="003B71"/>
              </a:solidFill>
              <a:cs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5E7F9BC-58CB-45AC-9A37-743F2B7E3241}"/>
              </a:ext>
            </a:extLst>
          </p:cNvPr>
          <p:cNvGrpSpPr/>
          <p:nvPr/>
        </p:nvGrpSpPr>
        <p:grpSpPr>
          <a:xfrm>
            <a:off x="3720905" y="4473094"/>
            <a:ext cx="2645867" cy="1242703"/>
            <a:chOff x="3720905" y="4146187"/>
            <a:chExt cx="2645867" cy="124270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9E715CA-FC76-428C-80A1-73FB7B518877}"/>
                </a:ext>
              </a:extLst>
            </p:cNvPr>
            <p:cNvGrpSpPr/>
            <p:nvPr/>
          </p:nvGrpSpPr>
          <p:grpSpPr>
            <a:xfrm>
              <a:off x="3720905" y="4146187"/>
              <a:ext cx="2645867" cy="884408"/>
              <a:chOff x="3738939" y="4048912"/>
              <a:chExt cx="2645867" cy="884408"/>
            </a:xfrm>
          </p:grpSpPr>
          <p:pic>
            <p:nvPicPr>
              <p:cNvPr id="34" name="Graphic 33">
                <a:extLst>
                  <a:ext uri="{FF2B5EF4-FFF2-40B4-BE49-F238E27FC236}">
                    <a16:creationId xmlns:a16="http://schemas.microsoft.com/office/drawing/2014/main" id="{7A21222A-2615-4851-B9AE-F11B297AA8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3738939" y="4048912"/>
                <a:ext cx="884408" cy="884408"/>
              </a:xfrm>
              <a:prstGeom prst="rect">
                <a:avLst/>
              </a:prstGeom>
            </p:spPr>
          </p:pic>
          <p:pic>
            <p:nvPicPr>
              <p:cNvPr id="35" name="Graphic 34">
                <a:extLst>
                  <a:ext uri="{FF2B5EF4-FFF2-40B4-BE49-F238E27FC236}">
                    <a16:creationId xmlns:a16="http://schemas.microsoft.com/office/drawing/2014/main" id="{63186FF5-ECCA-4828-820F-849DF7A76E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4619668" y="4048912"/>
                <a:ext cx="884408" cy="884408"/>
              </a:xfrm>
              <a:prstGeom prst="rect">
                <a:avLst/>
              </a:prstGeom>
            </p:spPr>
          </p:pic>
          <p:pic>
            <p:nvPicPr>
              <p:cNvPr id="36" name="Graphic 35">
                <a:extLst>
                  <a:ext uri="{FF2B5EF4-FFF2-40B4-BE49-F238E27FC236}">
                    <a16:creationId xmlns:a16="http://schemas.microsoft.com/office/drawing/2014/main" id="{30F87B85-8E01-4667-A39A-248EB7DEB0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5500398" y="4048912"/>
                <a:ext cx="884408" cy="884408"/>
              </a:xfrm>
              <a:prstGeom prst="rect">
                <a:avLst/>
              </a:prstGeom>
            </p:spPr>
          </p:pic>
        </p:grpSp>
        <p:sp>
          <p:nvSpPr>
            <p:cNvPr id="7" name="Left Brace 6">
              <a:extLst>
                <a:ext uri="{FF2B5EF4-FFF2-40B4-BE49-F238E27FC236}">
                  <a16:creationId xmlns:a16="http://schemas.microsoft.com/office/drawing/2014/main" id="{94F07724-5FBF-495A-BC54-2C5D5455D713}"/>
                </a:ext>
              </a:extLst>
            </p:cNvPr>
            <p:cNvSpPr/>
            <p:nvPr/>
          </p:nvSpPr>
          <p:spPr>
            <a:xfrm rot="16200000">
              <a:off x="4951750" y="3719739"/>
              <a:ext cx="184176" cy="2560320"/>
            </a:xfrm>
            <a:prstGeom prst="leftBrace">
              <a:avLst>
                <a:gd name="adj1" fmla="val 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bject 8">
              <a:extLst>
                <a:ext uri="{FF2B5EF4-FFF2-40B4-BE49-F238E27FC236}">
                  <a16:creationId xmlns:a16="http://schemas.microsoft.com/office/drawing/2014/main" id="{61A2E9E2-F873-4F2C-8034-ECBEDABB42CB}"/>
                </a:ext>
              </a:extLst>
            </p:cNvPr>
            <p:cNvSpPr txBox="1"/>
            <p:nvPr/>
          </p:nvSpPr>
          <p:spPr>
            <a:xfrm>
              <a:off x="3917760" y="5196914"/>
              <a:ext cx="2267865" cy="191976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51435" algn="ctr">
                <a:lnSpc>
                  <a:spcPct val="104200"/>
                </a:lnSpc>
                <a:spcBef>
                  <a:spcPts val="894"/>
                </a:spcBef>
                <a:tabLst>
                  <a:tab pos="137160" algn="l"/>
                </a:tabLst>
              </a:pPr>
              <a:r>
                <a:rPr lang="en-US" sz="1200" spc="-40" dirty="0">
                  <a:cs typeface="Arial"/>
                </a:rPr>
                <a:t>3 months </a:t>
              </a:r>
              <a:r>
                <a:rPr lang="en-US" sz="1200" b="1" spc="-40" dirty="0">
                  <a:cs typeface="Arial"/>
                </a:rPr>
                <a:t>before </a:t>
              </a:r>
              <a:r>
                <a:rPr lang="en-US" sz="1200" spc="-40" dirty="0">
                  <a:cs typeface="Arial"/>
                </a:rPr>
                <a:t>your 65</a:t>
              </a:r>
              <a:r>
                <a:rPr lang="en-US" sz="1200" spc="-40" baseline="30000" dirty="0">
                  <a:cs typeface="Arial"/>
                </a:rPr>
                <a:t>th</a:t>
              </a:r>
              <a:r>
                <a:rPr lang="en-US" sz="1200" spc="-40" dirty="0">
                  <a:cs typeface="Arial"/>
                </a:rPr>
                <a:t> birthday</a:t>
              </a:r>
              <a:endParaRPr lang="en-US" sz="1200" spc="-5" dirty="0">
                <a:solidFill>
                  <a:srgbClr val="003B71"/>
                </a:solidFill>
                <a:cs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E6F2944-F438-4CD2-B2DD-AC6ECA8ED22D}"/>
              </a:ext>
            </a:extLst>
          </p:cNvPr>
          <p:cNvGrpSpPr/>
          <p:nvPr/>
        </p:nvGrpSpPr>
        <p:grpSpPr>
          <a:xfrm>
            <a:off x="8471912" y="4473094"/>
            <a:ext cx="2645867" cy="1242703"/>
            <a:chOff x="3720905" y="4146187"/>
            <a:chExt cx="2645867" cy="1242703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1CD8817-3EAF-4288-8DD8-042BC71A165F}"/>
                </a:ext>
              </a:extLst>
            </p:cNvPr>
            <p:cNvGrpSpPr/>
            <p:nvPr/>
          </p:nvGrpSpPr>
          <p:grpSpPr>
            <a:xfrm>
              <a:off x="3720905" y="4146187"/>
              <a:ext cx="2645867" cy="884408"/>
              <a:chOff x="3738939" y="4048912"/>
              <a:chExt cx="2645867" cy="884408"/>
            </a:xfrm>
          </p:grpSpPr>
          <p:pic>
            <p:nvPicPr>
              <p:cNvPr id="51" name="Graphic 50">
                <a:extLst>
                  <a:ext uri="{FF2B5EF4-FFF2-40B4-BE49-F238E27FC236}">
                    <a16:creationId xmlns:a16="http://schemas.microsoft.com/office/drawing/2014/main" id="{B6B2C4AF-CAFF-4803-B847-6B0FA19114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3738939" y="4048912"/>
                <a:ext cx="884408" cy="884408"/>
              </a:xfrm>
              <a:prstGeom prst="rect">
                <a:avLst/>
              </a:prstGeom>
            </p:spPr>
          </p:pic>
          <p:pic>
            <p:nvPicPr>
              <p:cNvPr id="52" name="Graphic 51">
                <a:extLst>
                  <a:ext uri="{FF2B5EF4-FFF2-40B4-BE49-F238E27FC236}">
                    <a16:creationId xmlns:a16="http://schemas.microsoft.com/office/drawing/2014/main" id="{D24E69B2-C087-4101-9B87-05CCA4D200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4619668" y="4048912"/>
                <a:ext cx="884408" cy="884408"/>
              </a:xfrm>
              <a:prstGeom prst="rect">
                <a:avLst/>
              </a:prstGeom>
            </p:spPr>
          </p:pic>
          <p:pic>
            <p:nvPicPr>
              <p:cNvPr id="54" name="Graphic 53">
                <a:extLst>
                  <a:ext uri="{FF2B5EF4-FFF2-40B4-BE49-F238E27FC236}">
                    <a16:creationId xmlns:a16="http://schemas.microsoft.com/office/drawing/2014/main" id="{3B6F03F5-45C8-47C3-B2BD-1B582AC2F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5500398" y="4048912"/>
                <a:ext cx="884408" cy="884408"/>
              </a:xfrm>
              <a:prstGeom prst="rect">
                <a:avLst/>
              </a:prstGeom>
            </p:spPr>
          </p:pic>
        </p:grpSp>
        <p:sp>
          <p:nvSpPr>
            <p:cNvPr id="49" name="Left Brace 48">
              <a:extLst>
                <a:ext uri="{FF2B5EF4-FFF2-40B4-BE49-F238E27FC236}">
                  <a16:creationId xmlns:a16="http://schemas.microsoft.com/office/drawing/2014/main" id="{5F923CC4-C2EA-4A07-AC3F-3BE0C76310BE}"/>
                </a:ext>
              </a:extLst>
            </p:cNvPr>
            <p:cNvSpPr/>
            <p:nvPr/>
          </p:nvSpPr>
          <p:spPr>
            <a:xfrm rot="16200000">
              <a:off x="4951750" y="3719739"/>
              <a:ext cx="184176" cy="2560320"/>
            </a:xfrm>
            <a:prstGeom prst="leftBrace">
              <a:avLst>
                <a:gd name="adj1" fmla="val 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bject 8">
              <a:extLst>
                <a:ext uri="{FF2B5EF4-FFF2-40B4-BE49-F238E27FC236}">
                  <a16:creationId xmlns:a16="http://schemas.microsoft.com/office/drawing/2014/main" id="{3C6592C5-917C-409C-88FF-69128EC1ED63}"/>
                </a:ext>
              </a:extLst>
            </p:cNvPr>
            <p:cNvSpPr txBox="1"/>
            <p:nvPr/>
          </p:nvSpPr>
          <p:spPr>
            <a:xfrm>
              <a:off x="3984125" y="5196914"/>
              <a:ext cx="2135136" cy="191976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51435" algn="ctr">
                <a:lnSpc>
                  <a:spcPct val="104200"/>
                </a:lnSpc>
                <a:spcBef>
                  <a:spcPts val="894"/>
                </a:spcBef>
                <a:tabLst>
                  <a:tab pos="137160" algn="l"/>
                </a:tabLst>
              </a:pPr>
              <a:r>
                <a:rPr lang="en-US" sz="1200" spc="-40" dirty="0">
                  <a:cs typeface="Arial"/>
                </a:rPr>
                <a:t>3 months </a:t>
              </a:r>
              <a:r>
                <a:rPr lang="en-US" sz="1200" b="1" spc="-40" dirty="0">
                  <a:cs typeface="Arial"/>
                </a:rPr>
                <a:t>after </a:t>
              </a:r>
              <a:r>
                <a:rPr lang="en-US" sz="1200" spc="-40" dirty="0">
                  <a:cs typeface="Arial"/>
                </a:rPr>
                <a:t>your 65</a:t>
              </a:r>
              <a:r>
                <a:rPr lang="en-US" sz="1200" spc="-40" baseline="30000" dirty="0">
                  <a:cs typeface="Arial"/>
                </a:rPr>
                <a:t>th</a:t>
              </a:r>
              <a:r>
                <a:rPr lang="en-US" sz="1200" spc="-40" dirty="0">
                  <a:cs typeface="Arial"/>
                </a:rPr>
                <a:t> birthday</a:t>
              </a:r>
              <a:endParaRPr lang="en-US" sz="1200" spc="-5" dirty="0">
                <a:solidFill>
                  <a:srgbClr val="003B71"/>
                </a:solidFill>
                <a:cs typeface="Arial"/>
              </a:endParaRPr>
            </a:p>
          </p:txBody>
        </p:sp>
      </p:grpSp>
      <p:sp>
        <p:nvSpPr>
          <p:cNvPr id="55" name="object 10">
            <a:extLst>
              <a:ext uri="{FF2B5EF4-FFF2-40B4-BE49-F238E27FC236}">
                <a16:creationId xmlns:a16="http://schemas.microsoft.com/office/drawing/2014/main" id="{8B079A52-FC3F-4CA3-93A9-1A73788FDCA3}"/>
              </a:ext>
            </a:extLst>
          </p:cNvPr>
          <p:cNvSpPr/>
          <p:nvPr/>
        </p:nvSpPr>
        <p:spPr>
          <a:xfrm>
            <a:off x="6429884" y="4284337"/>
            <a:ext cx="1978916" cy="1687132"/>
          </a:xfrm>
          <a:custGeom>
            <a:avLst/>
            <a:gdLst/>
            <a:ahLst/>
            <a:cxnLst/>
            <a:rect l="l" t="t" r="r" b="b"/>
            <a:pathLst>
              <a:path w="2522220" h="2597785">
                <a:moveTo>
                  <a:pt x="0" y="2597277"/>
                </a:moveTo>
                <a:lnTo>
                  <a:pt x="2521623" y="2597277"/>
                </a:lnTo>
                <a:lnTo>
                  <a:pt x="2521623" y="0"/>
                </a:lnTo>
                <a:lnTo>
                  <a:pt x="0" y="0"/>
                </a:lnTo>
                <a:lnTo>
                  <a:pt x="0" y="2597277"/>
                </a:lnTo>
                <a:close/>
              </a:path>
            </a:pathLst>
          </a:custGeom>
          <a:solidFill>
            <a:srgbClr val="D4EAF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6" name="Graphic 55">
            <a:extLst>
              <a:ext uri="{FF2B5EF4-FFF2-40B4-BE49-F238E27FC236}">
                <a16:creationId xmlns:a16="http://schemas.microsoft.com/office/drawing/2014/main" id="{BC0B9F6A-8A04-42D3-9495-C4012771B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886280" y="4550841"/>
            <a:ext cx="1066124" cy="1066124"/>
          </a:xfrm>
          <a:prstGeom prst="rect">
            <a:avLst/>
          </a:prstGeom>
        </p:spPr>
      </p:pic>
      <p:sp>
        <p:nvSpPr>
          <p:cNvPr id="57" name="object 8">
            <a:extLst>
              <a:ext uri="{FF2B5EF4-FFF2-40B4-BE49-F238E27FC236}">
                <a16:creationId xmlns:a16="http://schemas.microsoft.com/office/drawing/2014/main" id="{8FB0BEFD-82D2-4608-ABAE-F814F61DB6A7}"/>
              </a:ext>
            </a:extLst>
          </p:cNvPr>
          <p:cNvSpPr txBox="1"/>
          <p:nvPr/>
        </p:nvSpPr>
        <p:spPr>
          <a:xfrm>
            <a:off x="6784585" y="5473333"/>
            <a:ext cx="1269515" cy="384016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51435" algn="ctr">
              <a:lnSpc>
                <a:spcPct val="104200"/>
              </a:lnSpc>
              <a:spcBef>
                <a:spcPts val="894"/>
              </a:spcBef>
              <a:tabLst>
                <a:tab pos="137160" algn="l"/>
              </a:tabLst>
            </a:pPr>
            <a:r>
              <a:rPr lang="en-US" sz="1200" b="1" spc="-40" dirty="0">
                <a:cs typeface="Arial"/>
              </a:rPr>
              <a:t>The month of </a:t>
            </a:r>
            <a:br>
              <a:rPr lang="en-US" sz="1200" b="1" spc="-40" dirty="0">
                <a:cs typeface="Arial"/>
              </a:rPr>
            </a:br>
            <a:r>
              <a:rPr lang="en-US" sz="1200" b="1" spc="-40" dirty="0">
                <a:cs typeface="Arial"/>
              </a:rPr>
              <a:t>your 65</a:t>
            </a:r>
            <a:r>
              <a:rPr lang="en-US" sz="1200" b="1" spc="-40" baseline="30000" dirty="0">
                <a:cs typeface="Arial"/>
              </a:rPr>
              <a:t>th</a:t>
            </a:r>
            <a:r>
              <a:rPr lang="en-US" sz="1200" b="1" spc="-40" dirty="0">
                <a:cs typeface="Arial"/>
              </a:rPr>
              <a:t> birthday</a:t>
            </a:r>
            <a:endParaRPr lang="en-US" sz="1200" b="1" spc="-5" dirty="0">
              <a:solidFill>
                <a:srgbClr val="003B71"/>
              </a:solidFill>
              <a:cs typeface="Arial"/>
            </a:endParaRPr>
          </a:p>
        </p:txBody>
      </p:sp>
      <p:sp>
        <p:nvSpPr>
          <p:cNvPr id="75" name="Text Placeholder 5">
            <a:extLst>
              <a:ext uri="{FF2B5EF4-FFF2-40B4-BE49-F238E27FC236}">
                <a16:creationId xmlns:a16="http://schemas.microsoft.com/office/drawing/2014/main" id="{36662CC7-8780-462A-A392-68B8F3C9A1AA}"/>
              </a:ext>
            </a:extLst>
          </p:cNvPr>
          <p:cNvSpPr txBox="1">
            <a:spLocks/>
          </p:cNvSpPr>
          <p:nvPr/>
        </p:nvSpPr>
        <p:spPr>
          <a:xfrm>
            <a:off x="384048" y="274320"/>
            <a:ext cx="2743200" cy="18288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2700" indent="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900" b="0" kern="1200" cap="all" spc="25" baseline="0" dirty="0">
                <a:solidFill>
                  <a:srgbClr val="003B71"/>
                </a:solidFill>
                <a:latin typeface="Arial"/>
                <a:ea typeface="+mn-ea"/>
                <a:cs typeface="Arial"/>
              </a:defRPr>
            </a:lvl1pPr>
            <a:lvl2pPr marL="635000" indent="-177800"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200" indent="-177800"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9400" indent="-177800"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6600" indent="-177800"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MEDICARE FOR GROUP MEMBERS</a:t>
            </a:r>
          </a:p>
        </p:txBody>
      </p:sp>
      <p:sp>
        <p:nvSpPr>
          <p:cNvPr id="76" name="Slide Number Placeholder 3">
            <a:extLst>
              <a:ext uri="{FF2B5EF4-FFF2-40B4-BE49-F238E27FC236}">
                <a16:creationId xmlns:a16="http://schemas.microsoft.com/office/drawing/2014/main" id="{DF3AA2C6-34C3-4169-9C11-93C2B323E71F}"/>
              </a:ext>
            </a:extLst>
          </p:cNvPr>
          <p:cNvSpPr txBox="1">
            <a:spLocks/>
          </p:cNvSpPr>
          <p:nvPr/>
        </p:nvSpPr>
        <p:spPr>
          <a:xfrm>
            <a:off x="384048" y="6483190"/>
            <a:ext cx="27432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23C7C7-B0FF-451D-99FE-9EA893039DF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8" name="Slide Number Placeholder 3">
            <a:extLst>
              <a:ext uri="{FF2B5EF4-FFF2-40B4-BE49-F238E27FC236}">
                <a16:creationId xmlns:a16="http://schemas.microsoft.com/office/drawing/2014/main" id="{5DCF9056-8179-47C9-AFF2-23ECD08AA37B}"/>
              </a:ext>
            </a:extLst>
          </p:cNvPr>
          <p:cNvSpPr txBox="1">
            <a:spLocks/>
          </p:cNvSpPr>
          <p:nvPr/>
        </p:nvSpPr>
        <p:spPr>
          <a:xfrm>
            <a:off x="384048" y="6483190"/>
            <a:ext cx="27432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23C7C7-B0FF-451D-99FE-9EA893039DF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9" name="object 31">
            <a:extLst>
              <a:ext uri="{FF2B5EF4-FFF2-40B4-BE49-F238E27FC236}">
                <a16:creationId xmlns:a16="http://schemas.microsoft.com/office/drawing/2014/main" id="{07A9B8B5-62BC-404A-BEAA-F52F35716923}"/>
              </a:ext>
            </a:extLst>
          </p:cNvPr>
          <p:cNvSpPr/>
          <p:nvPr/>
        </p:nvSpPr>
        <p:spPr>
          <a:xfrm>
            <a:off x="1186472" y="5458566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60" h="822960">
                <a:moveTo>
                  <a:pt x="411441" y="0"/>
                </a:moveTo>
                <a:lnTo>
                  <a:pt x="363459" y="2768"/>
                </a:lnTo>
                <a:lnTo>
                  <a:pt x="317103" y="10866"/>
                </a:lnTo>
                <a:lnTo>
                  <a:pt x="272681" y="23987"/>
                </a:lnTo>
                <a:lnTo>
                  <a:pt x="230502" y="41820"/>
                </a:lnTo>
                <a:lnTo>
                  <a:pt x="190874" y="64057"/>
                </a:lnTo>
                <a:lnTo>
                  <a:pt x="154107" y="90390"/>
                </a:lnTo>
                <a:lnTo>
                  <a:pt x="120510" y="120510"/>
                </a:lnTo>
                <a:lnTo>
                  <a:pt x="90390" y="154107"/>
                </a:lnTo>
                <a:lnTo>
                  <a:pt x="64057" y="190874"/>
                </a:lnTo>
                <a:lnTo>
                  <a:pt x="41820" y="230502"/>
                </a:lnTo>
                <a:lnTo>
                  <a:pt x="23987" y="272681"/>
                </a:lnTo>
                <a:lnTo>
                  <a:pt x="10866" y="317103"/>
                </a:lnTo>
                <a:lnTo>
                  <a:pt x="2768" y="363459"/>
                </a:lnTo>
                <a:lnTo>
                  <a:pt x="0" y="411441"/>
                </a:lnTo>
                <a:lnTo>
                  <a:pt x="2768" y="459423"/>
                </a:lnTo>
                <a:lnTo>
                  <a:pt x="10866" y="505780"/>
                </a:lnTo>
                <a:lnTo>
                  <a:pt x="23987" y="550202"/>
                </a:lnTo>
                <a:lnTo>
                  <a:pt x="41820" y="592381"/>
                </a:lnTo>
                <a:lnTo>
                  <a:pt x="64057" y="632008"/>
                </a:lnTo>
                <a:lnTo>
                  <a:pt x="90390" y="668775"/>
                </a:lnTo>
                <a:lnTo>
                  <a:pt x="120510" y="702373"/>
                </a:lnTo>
                <a:lnTo>
                  <a:pt x="154107" y="732493"/>
                </a:lnTo>
                <a:lnTo>
                  <a:pt x="190874" y="758826"/>
                </a:lnTo>
                <a:lnTo>
                  <a:pt x="230502" y="781063"/>
                </a:lnTo>
                <a:lnTo>
                  <a:pt x="272681" y="798896"/>
                </a:lnTo>
                <a:lnTo>
                  <a:pt x="317103" y="812017"/>
                </a:lnTo>
                <a:lnTo>
                  <a:pt x="363459" y="820115"/>
                </a:lnTo>
                <a:lnTo>
                  <a:pt x="411441" y="822883"/>
                </a:lnTo>
                <a:lnTo>
                  <a:pt x="459423" y="820115"/>
                </a:lnTo>
                <a:lnTo>
                  <a:pt x="505780" y="812017"/>
                </a:lnTo>
                <a:lnTo>
                  <a:pt x="550202" y="798896"/>
                </a:lnTo>
                <a:lnTo>
                  <a:pt x="592381" y="781063"/>
                </a:lnTo>
                <a:lnTo>
                  <a:pt x="632008" y="758826"/>
                </a:lnTo>
                <a:lnTo>
                  <a:pt x="668775" y="732493"/>
                </a:lnTo>
                <a:lnTo>
                  <a:pt x="702373" y="702373"/>
                </a:lnTo>
                <a:lnTo>
                  <a:pt x="732493" y="668775"/>
                </a:lnTo>
                <a:lnTo>
                  <a:pt x="758826" y="632008"/>
                </a:lnTo>
                <a:lnTo>
                  <a:pt x="781063" y="592381"/>
                </a:lnTo>
                <a:lnTo>
                  <a:pt x="798896" y="550202"/>
                </a:lnTo>
                <a:lnTo>
                  <a:pt x="812017" y="505780"/>
                </a:lnTo>
                <a:lnTo>
                  <a:pt x="820115" y="459423"/>
                </a:lnTo>
                <a:lnTo>
                  <a:pt x="822883" y="411441"/>
                </a:lnTo>
                <a:lnTo>
                  <a:pt x="820115" y="363459"/>
                </a:lnTo>
                <a:lnTo>
                  <a:pt x="812017" y="317103"/>
                </a:lnTo>
                <a:lnTo>
                  <a:pt x="798896" y="272681"/>
                </a:lnTo>
                <a:lnTo>
                  <a:pt x="781063" y="230502"/>
                </a:lnTo>
                <a:lnTo>
                  <a:pt x="758826" y="190874"/>
                </a:lnTo>
                <a:lnTo>
                  <a:pt x="732493" y="154107"/>
                </a:lnTo>
                <a:lnTo>
                  <a:pt x="702373" y="120510"/>
                </a:lnTo>
                <a:lnTo>
                  <a:pt x="668775" y="90390"/>
                </a:lnTo>
                <a:lnTo>
                  <a:pt x="632008" y="64057"/>
                </a:lnTo>
                <a:lnTo>
                  <a:pt x="592381" y="41820"/>
                </a:lnTo>
                <a:lnTo>
                  <a:pt x="550202" y="23987"/>
                </a:lnTo>
                <a:lnTo>
                  <a:pt x="505780" y="10866"/>
                </a:lnTo>
                <a:lnTo>
                  <a:pt x="459423" y="2768"/>
                </a:lnTo>
                <a:lnTo>
                  <a:pt x="411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55">
            <a:extLst>
              <a:ext uri="{FF2B5EF4-FFF2-40B4-BE49-F238E27FC236}">
                <a16:creationId xmlns:a16="http://schemas.microsoft.com/office/drawing/2014/main" id="{636BD375-7E66-4E85-A411-98BEB2DB97E0}"/>
              </a:ext>
            </a:extLst>
          </p:cNvPr>
          <p:cNvSpPr/>
          <p:nvPr/>
        </p:nvSpPr>
        <p:spPr>
          <a:xfrm>
            <a:off x="1186472" y="4319082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60" h="822960">
                <a:moveTo>
                  <a:pt x="411441" y="0"/>
                </a:moveTo>
                <a:lnTo>
                  <a:pt x="363459" y="2768"/>
                </a:lnTo>
                <a:lnTo>
                  <a:pt x="317103" y="10866"/>
                </a:lnTo>
                <a:lnTo>
                  <a:pt x="272681" y="23987"/>
                </a:lnTo>
                <a:lnTo>
                  <a:pt x="230502" y="41820"/>
                </a:lnTo>
                <a:lnTo>
                  <a:pt x="190874" y="64057"/>
                </a:lnTo>
                <a:lnTo>
                  <a:pt x="154107" y="90390"/>
                </a:lnTo>
                <a:lnTo>
                  <a:pt x="120510" y="120510"/>
                </a:lnTo>
                <a:lnTo>
                  <a:pt x="90390" y="154107"/>
                </a:lnTo>
                <a:lnTo>
                  <a:pt x="64057" y="190874"/>
                </a:lnTo>
                <a:lnTo>
                  <a:pt x="41820" y="230502"/>
                </a:lnTo>
                <a:lnTo>
                  <a:pt x="23987" y="272681"/>
                </a:lnTo>
                <a:lnTo>
                  <a:pt x="10866" y="317103"/>
                </a:lnTo>
                <a:lnTo>
                  <a:pt x="2768" y="363459"/>
                </a:lnTo>
                <a:lnTo>
                  <a:pt x="0" y="411441"/>
                </a:lnTo>
                <a:lnTo>
                  <a:pt x="2768" y="459423"/>
                </a:lnTo>
                <a:lnTo>
                  <a:pt x="10866" y="505780"/>
                </a:lnTo>
                <a:lnTo>
                  <a:pt x="23987" y="550202"/>
                </a:lnTo>
                <a:lnTo>
                  <a:pt x="41820" y="592381"/>
                </a:lnTo>
                <a:lnTo>
                  <a:pt x="64057" y="632008"/>
                </a:lnTo>
                <a:lnTo>
                  <a:pt x="90390" y="668775"/>
                </a:lnTo>
                <a:lnTo>
                  <a:pt x="120510" y="702373"/>
                </a:lnTo>
                <a:lnTo>
                  <a:pt x="154107" y="732493"/>
                </a:lnTo>
                <a:lnTo>
                  <a:pt x="190874" y="758826"/>
                </a:lnTo>
                <a:lnTo>
                  <a:pt x="230502" y="781063"/>
                </a:lnTo>
                <a:lnTo>
                  <a:pt x="272681" y="798896"/>
                </a:lnTo>
                <a:lnTo>
                  <a:pt x="317103" y="812017"/>
                </a:lnTo>
                <a:lnTo>
                  <a:pt x="363459" y="820115"/>
                </a:lnTo>
                <a:lnTo>
                  <a:pt x="411441" y="822883"/>
                </a:lnTo>
                <a:lnTo>
                  <a:pt x="459423" y="820115"/>
                </a:lnTo>
                <a:lnTo>
                  <a:pt x="505780" y="812017"/>
                </a:lnTo>
                <a:lnTo>
                  <a:pt x="550202" y="798896"/>
                </a:lnTo>
                <a:lnTo>
                  <a:pt x="592381" y="781063"/>
                </a:lnTo>
                <a:lnTo>
                  <a:pt x="632008" y="758826"/>
                </a:lnTo>
                <a:lnTo>
                  <a:pt x="668775" y="732493"/>
                </a:lnTo>
                <a:lnTo>
                  <a:pt x="702373" y="702373"/>
                </a:lnTo>
                <a:lnTo>
                  <a:pt x="732493" y="668775"/>
                </a:lnTo>
                <a:lnTo>
                  <a:pt x="758826" y="632008"/>
                </a:lnTo>
                <a:lnTo>
                  <a:pt x="781063" y="592381"/>
                </a:lnTo>
                <a:lnTo>
                  <a:pt x="798896" y="550202"/>
                </a:lnTo>
                <a:lnTo>
                  <a:pt x="812017" y="505780"/>
                </a:lnTo>
                <a:lnTo>
                  <a:pt x="820115" y="459423"/>
                </a:lnTo>
                <a:lnTo>
                  <a:pt x="822883" y="411441"/>
                </a:lnTo>
                <a:lnTo>
                  <a:pt x="820115" y="363459"/>
                </a:lnTo>
                <a:lnTo>
                  <a:pt x="812017" y="317103"/>
                </a:lnTo>
                <a:lnTo>
                  <a:pt x="798896" y="272681"/>
                </a:lnTo>
                <a:lnTo>
                  <a:pt x="781063" y="230502"/>
                </a:lnTo>
                <a:lnTo>
                  <a:pt x="758826" y="190874"/>
                </a:lnTo>
                <a:lnTo>
                  <a:pt x="732493" y="154107"/>
                </a:lnTo>
                <a:lnTo>
                  <a:pt x="702373" y="120510"/>
                </a:lnTo>
                <a:lnTo>
                  <a:pt x="668775" y="90390"/>
                </a:lnTo>
                <a:lnTo>
                  <a:pt x="632008" y="64057"/>
                </a:lnTo>
                <a:lnTo>
                  <a:pt x="592381" y="41820"/>
                </a:lnTo>
                <a:lnTo>
                  <a:pt x="550202" y="23987"/>
                </a:lnTo>
                <a:lnTo>
                  <a:pt x="505780" y="10866"/>
                </a:lnTo>
                <a:lnTo>
                  <a:pt x="459423" y="2768"/>
                </a:lnTo>
                <a:lnTo>
                  <a:pt x="411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BE17AEF-D85E-4B9E-A29A-6047FB2F951D}"/>
              </a:ext>
            </a:extLst>
          </p:cNvPr>
          <p:cNvGrpSpPr>
            <a:grpSpLocks noChangeAspect="1"/>
          </p:cNvGrpSpPr>
          <p:nvPr/>
        </p:nvGrpSpPr>
        <p:grpSpPr>
          <a:xfrm>
            <a:off x="1490509" y="4467373"/>
            <a:ext cx="214886" cy="526378"/>
            <a:chOff x="9257554" y="-500162"/>
            <a:chExt cx="1512220" cy="3704277"/>
          </a:xfrm>
        </p:grpSpPr>
        <p:sp>
          <p:nvSpPr>
            <p:cNvPr id="62" name="Rectangle: Top Corners Rounded 61">
              <a:extLst>
                <a:ext uri="{FF2B5EF4-FFF2-40B4-BE49-F238E27FC236}">
                  <a16:creationId xmlns:a16="http://schemas.microsoft.com/office/drawing/2014/main" id="{9100B5BC-B83E-4CA6-AD97-7D2068101105}"/>
                </a:ext>
              </a:extLst>
            </p:cNvPr>
            <p:cNvSpPr/>
            <p:nvPr/>
          </p:nvSpPr>
          <p:spPr>
            <a:xfrm rot="10800000">
              <a:off x="9328297" y="1360968"/>
              <a:ext cx="1368055" cy="17508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</p:spPr>
          <p:txBody>
            <a:bodyPr wrap="none" rtlCol="0" anchor="ctr">
              <a:noAutofit/>
            </a:bodyPr>
            <a:lstStyle/>
            <a:p>
              <a:pPr marL="12700" algn="l">
                <a:lnSpc>
                  <a:spcPct val="100000"/>
                </a:lnSpc>
                <a:spcBef>
                  <a:spcPts val="100"/>
                </a:spcBef>
              </a:pPr>
              <a:endParaRPr lang="en-US" sz="1600" b="1" spc="-20" dirty="0">
                <a:cs typeface="Arial"/>
              </a:endParaRPr>
            </a:p>
          </p:txBody>
        </p:sp>
        <p:pic>
          <p:nvPicPr>
            <p:cNvPr id="63" name="Graphic 62">
              <a:extLst>
                <a:ext uri="{FF2B5EF4-FFF2-40B4-BE49-F238E27FC236}">
                  <a16:creationId xmlns:a16="http://schemas.microsoft.com/office/drawing/2014/main" id="{97A88651-76FC-47F0-A832-59B0634170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b="48025"/>
            <a:stretch/>
          </p:blipFill>
          <p:spPr>
            <a:xfrm>
              <a:off x="9257554" y="-500162"/>
              <a:ext cx="1512220" cy="1857757"/>
            </a:xfrm>
            <a:prstGeom prst="rect">
              <a:avLst/>
            </a:prstGeom>
          </p:spPr>
        </p:pic>
        <p:pic>
          <p:nvPicPr>
            <p:cNvPr id="64" name="Graphic 63">
              <a:extLst>
                <a:ext uri="{FF2B5EF4-FFF2-40B4-BE49-F238E27FC236}">
                  <a16:creationId xmlns:a16="http://schemas.microsoft.com/office/drawing/2014/main" id="{70D8E0AE-8CAE-4D85-8D71-6E78BDE26B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b="48025"/>
            <a:stretch/>
          </p:blipFill>
          <p:spPr>
            <a:xfrm flipV="1">
              <a:off x="9257554" y="1346358"/>
              <a:ext cx="1512220" cy="1857757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10DAD1-FD78-43AF-ABCC-D4D852139089}"/>
              </a:ext>
            </a:extLst>
          </p:cNvPr>
          <p:cNvGrpSpPr/>
          <p:nvPr/>
        </p:nvGrpSpPr>
        <p:grpSpPr>
          <a:xfrm>
            <a:off x="1389673" y="5567844"/>
            <a:ext cx="416559" cy="604405"/>
            <a:chOff x="9611652" y="3351258"/>
            <a:chExt cx="752589" cy="1091968"/>
          </a:xfrm>
        </p:grpSpPr>
        <p:pic>
          <p:nvPicPr>
            <p:cNvPr id="66" name="Graphic 65">
              <a:extLst>
                <a:ext uri="{FF2B5EF4-FFF2-40B4-BE49-F238E27FC236}">
                  <a16:creationId xmlns:a16="http://schemas.microsoft.com/office/drawing/2014/main" id="{2688AB15-E425-4492-B7E1-9FC141019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9672262" y="3351258"/>
              <a:ext cx="691979" cy="568410"/>
            </a:xfrm>
            <a:prstGeom prst="rect">
              <a:avLst/>
            </a:prstGeom>
          </p:spPr>
        </p:pic>
        <p:pic>
          <p:nvPicPr>
            <p:cNvPr id="67" name="Graphic 66">
              <a:extLst>
                <a:ext uri="{FF2B5EF4-FFF2-40B4-BE49-F238E27FC236}">
                  <a16:creationId xmlns:a16="http://schemas.microsoft.com/office/drawing/2014/main" id="{5F594000-6FCF-4464-AD24-9EDF5EA84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9611652" y="4057065"/>
              <a:ext cx="369572" cy="369572"/>
            </a:xfrm>
            <a:prstGeom prst="rect">
              <a:avLst/>
            </a:prstGeom>
          </p:spPr>
        </p:pic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F586C558-4F8C-4B74-8FB2-EDF7E7F6794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197218" y="4040890"/>
              <a:ext cx="164248" cy="402336"/>
              <a:chOff x="9257554" y="-500162"/>
              <a:chExt cx="1512220" cy="3704277"/>
            </a:xfrm>
          </p:grpSpPr>
          <p:sp>
            <p:nvSpPr>
              <p:cNvPr id="69" name="Rectangle: Top Corners Rounded 68">
                <a:extLst>
                  <a:ext uri="{FF2B5EF4-FFF2-40B4-BE49-F238E27FC236}">
                    <a16:creationId xmlns:a16="http://schemas.microsoft.com/office/drawing/2014/main" id="{E3E0402A-5C33-40EA-B149-F6A46257BC73}"/>
                  </a:ext>
                </a:extLst>
              </p:cNvPr>
              <p:cNvSpPr/>
              <p:nvPr/>
            </p:nvSpPr>
            <p:spPr>
              <a:xfrm rot="10800000">
                <a:off x="9328297" y="1360968"/>
                <a:ext cx="1368055" cy="175082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</p:spPr>
            <p:txBody>
              <a:bodyPr wrap="none" rtlCol="0" anchor="ctr">
                <a:noAutofit/>
              </a:bodyPr>
              <a:lstStyle/>
              <a:p>
                <a:pPr marL="12700" algn="l">
                  <a:lnSpc>
                    <a:spcPct val="100000"/>
                  </a:lnSpc>
                  <a:spcBef>
                    <a:spcPts val="100"/>
                  </a:spcBef>
                </a:pPr>
                <a:endParaRPr lang="en-US" sz="1600" b="1" spc="-20" dirty="0">
                  <a:cs typeface="Arial"/>
                </a:endParaRPr>
              </a:p>
            </p:txBody>
          </p:sp>
          <p:pic>
            <p:nvPicPr>
              <p:cNvPr id="70" name="Graphic 69">
                <a:extLst>
                  <a:ext uri="{FF2B5EF4-FFF2-40B4-BE49-F238E27FC236}">
                    <a16:creationId xmlns:a16="http://schemas.microsoft.com/office/drawing/2014/main" id="{1BF3B8A6-F4AD-43C5-AA9E-3D42F1A889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rcRect b="48025"/>
              <a:stretch/>
            </p:blipFill>
            <p:spPr>
              <a:xfrm>
                <a:off x="9257554" y="-500162"/>
                <a:ext cx="1512220" cy="1857757"/>
              </a:xfrm>
              <a:prstGeom prst="rect">
                <a:avLst/>
              </a:prstGeom>
            </p:spPr>
          </p:pic>
          <p:pic>
            <p:nvPicPr>
              <p:cNvPr id="71" name="Graphic 70">
                <a:extLst>
                  <a:ext uri="{FF2B5EF4-FFF2-40B4-BE49-F238E27FC236}">
                    <a16:creationId xmlns:a16="http://schemas.microsoft.com/office/drawing/2014/main" id="{FF38784A-7752-45F4-908C-7AB5EDCA90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rcRect b="48025"/>
              <a:stretch/>
            </p:blipFill>
            <p:spPr>
              <a:xfrm flipV="1">
                <a:off x="9257554" y="1346358"/>
                <a:ext cx="1512220" cy="1857757"/>
              </a:xfrm>
              <a:prstGeom prst="rect">
                <a:avLst/>
              </a:prstGeom>
            </p:spPr>
          </p:pic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9447C6F-EA64-4649-8704-62721681143D}"/>
              </a:ext>
            </a:extLst>
          </p:cNvPr>
          <p:cNvGrpSpPr/>
          <p:nvPr/>
        </p:nvGrpSpPr>
        <p:grpSpPr>
          <a:xfrm>
            <a:off x="894039" y="914401"/>
            <a:ext cx="1441373" cy="1441373"/>
            <a:chOff x="907770" y="1066801"/>
            <a:chExt cx="1371600" cy="1371600"/>
          </a:xfrm>
        </p:grpSpPr>
        <p:sp>
          <p:nvSpPr>
            <p:cNvPr id="73" name="object 15">
              <a:extLst>
                <a:ext uri="{FF2B5EF4-FFF2-40B4-BE49-F238E27FC236}">
                  <a16:creationId xmlns:a16="http://schemas.microsoft.com/office/drawing/2014/main" id="{C8D04706-190F-45E1-B709-140C702EC40A}"/>
                </a:ext>
              </a:extLst>
            </p:cNvPr>
            <p:cNvSpPr/>
            <p:nvPr/>
          </p:nvSpPr>
          <p:spPr>
            <a:xfrm>
              <a:off x="907770" y="1066801"/>
              <a:ext cx="1371600" cy="1371600"/>
            </a:xfrm>
            <a:custGeom>
              <a:avLst/>
              <a:gdLst/>
              <a:ahLst/>
              <a:cxnLst/>
              <a:rect l="l" t="t" r="r" b="b"/>
              <a:pathLst>
                <a:path w="822960" h="822960">
                  <a:moveTo>
                    <a:pt x="411441" y="0"/>
                  </a:moveTo>
                  <a:lnTo>
                    <a:pt x="363459" y="2768"/>
                  </a:lnTo>
                  <a:lnTo>
                    <a:pt x="317103" y="10866"/>
                  </a:lnTo>
                  <a:lnTo>
                    <a:pt x="272681" y="23987"/>
                  </a:lnTo>
                  <a:lnTo>
                    <a:pt x="230502" y="41820"/>
                  </a:lnTo>
                  <a:lnTo>
                    <a:pt x="190874" y="64057"/>
                  </a:lnTo>
                  <a:lnTo>
                    <a:pt x="154107" y="90390"/>
                  </a:lnTo>
                  <a:lnTo>
                    <a:pt x="120510" y="120510"/>
                  </a:lnTo>
                  <a:lnTo>
                    <a:pt x="90390" y="154107"/>
                  </a:lnTo>
                  <a:lnTo>
                    <a:pt x="64057" y="190874"/>
                  </a:lnTo>
                  <a:lnTo>
                    <a:pt x="41820" y="230502"/>
                  </a:lnTo>
                  <a:lnTo>
                    <a:pt x="23987" y="272681"/>
                  </a:lnTo>
                  <a:lnTo>
                    <a:pt x="10866" y="317103"/>
                  </a:lnTo>
                  <a:lnTo>
                    <a:pt x="2768" y="363459"/>
                  </a:lnTo>
                  <a:lnTo>
                    <a:pt x="0" y="411441"/>
                  </a:lnTo>
                  <a:lnTo>
                    <a:pt x="2768" y="459423"/>
                  </a:lnTo>
                  <a:lnTo>
                    <a:pt x="10866" y="505780"/>
                  </a:lnTo>
                  <a:lnTo>
                    <a:pt x="23987" y="550202"/>
                  </a:lnTo>
                  <a:lnTo>
                    <a:pt x="41820" y="592381"/>
                  </a:lnTo>
                  <a:lnTo>
                    <a:pt x="64057" y="632008"/>
                  </a:lnTo>
                  <a:lnTo>
                    <a:pt x="90390" y="668775"/>
                  </a:lnTo>
                  <a:lnTo>
                    <a:pt x="120510" y="702373"/>
                  </a:lnTo>
                  <a:lnTo>
                    <a:pt x="154107" y="732493"/>
                  </a:lnTo>
                  <a:lnTo>
                    <a:pt x="190874" y="758826"/>
                  </a:lnTo>
                  <a:lnTo>
                    <a:pt x="230502" y="781063"/>
                  </a:lnTo>
                  <a:lnTo>
                    <a:pt x="272681" y="798896"/>
                  </a:lnTo>
                  <a:lnTo>
                    <a:pt x="317103" y="812017"/>
                  </a:lnTo>
                  <a:lnTo>
                    <a:pt x="363459" y="820115"/>
                  </a:lnTo>
                  <a:lnTo>
                    <a:pt x="411441" y="822883"/>
                  </a:lnTo>
                  <a:lnTo>
                    <a:pt x="459423" y="820115"/>
                  </a:lnTo>
                  <a:lnTo>
                    <a:pt x="505780" y="812017"/>
                  </a:lnTo>
                  <a:lnTo>
                    <a:pt x="550202" y="798896"/>
                  </a:lnTo>
                  <a:lnTo>
                    <a:pt x="592381" y="781063"/>
                  </a:lnTo>
                  <a:lnTo>
                    <a:pt x="632008" y="758826"/>
                  </a:lnTo>
                  <a:lnTo>
                    <a:pt x="668775" y="732493"/>
                  </a:lnTo>
                  <a:lnTo>
                    <a:pt x="702373" y="702373"/>
                  </a:lnTo>
                  <a:lnTo>
                    <a:pt x="732493" y="668775"/>
                  </a:lnTo>
                  <a:lnTo>
                    <a:pt x="758826" y="632008"/>
                  </a:lnTo>
                  <a:lnTo>
                    <a:pt x="781063" y="592381"/>
                  </a:lnTo>
                  <a:lnTo>
                    <a:pt x="798896" y="550202"/>
                  </a:lnTo>
                  <a:lnTo>
                    <a:pt x="812017" y="505780"/>
                  </a:lnTo>
                  <a:lnTo>
                    <a:pt x="820115" y="459423"/>
                  </a:lnTo>
                  <a:lnTo>
                    <a:pt x="822883" y="411441"/>
                  </a:lnTo>
                  <a:lnTo>
                    <a:pt x="820115" y="363459"/>
                  </a:lnTo>
                  <a:lnTo>
                    <a:pt x="812017" y="317103"/>
                  </a:lnTo>
                  <a:lnTo>
                    <a:pt x="798896" y="272681"/>
                  </a:lnTo>
                  <a:lnTo>
                    <a:pt x="781063" y="230502"/>
                  </a:lnTo>
                  <a:lnTo>
                    <a:pt x="758826" y="190874"/>
                  </a:lnTo>
                  <a:lnTo>
                    <a:pt x="732493" y="154107"/>
                  </a:lnTo>
                  <a:lnTo>
                    <a:pt x="702373" y="120510"/>
                  </a:lnTo>
                  <a:lnTo>
                    <a:pt x="668775" y="90390"/>
                  </a:lnTo>
                  <a:lnTo>
                    <a:pt x="632008" y="64057"/>
                  </a:lnTo>
                  <a:lnTo>
                    <a:pt x="592381" y="41820"/>
                  </a:lnTo>
                  <a:lnTo>
                    <a:pt x="550202" y="23987"/>
                  </a:lnTo>
                  <a:lnTo>
                    <a:pt x="505780" y="10866"/>
                  </a:lnTo>
                  <a:lnTo>
                    <a:pt x="459423" y="2768"/>
                  </a:lnTo>
                  <a:lnTo>
                    <a:pt x="4114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Graphic 73">
              <a:extLst>
                <a:ext uri="{FF2B5EF4-FFF2-40B4-BE49-F238E27FC236}">
                  <a16:creationId xmlns:a16="http://schemas.microsoft.com/office/drawing/2014/main" id="{635DC84B-13B0-446A-B8F4-C3EF664D9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111031" y="1298918"/>
              <a:ext cx="966401" cy="793830"/>
            </a:xfrm>
            <a:prstGeom prst="rect">
              <a:avLst/>
            </a:prstGeom>
          </p:spPr>
        </p:pic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979E3AD-BEAC-4EEF-AB7A-8B6E66B1D02A}"/>
              </a:ext>
            </a:extLst>
          </p:cNvPr>
          <p:cNvGrpSpPr/>
          <p:nvPr/>
        </p:nvGrpSpPr>
        <p:grpSpPr>
          <a:xfrm>
            <a:off x="894039" y="2625219"/>
            <a:ext cx="1437462" cy="1437462"/>
            <a:chOff x="907770" y="2694803"/>
            <a:chExt cx="1367878" cy="1367878"/>
          </a:xfrm>
        </p:grpSpPr>
        <p:sp>
          <p:nvSpPr>
            <p:cNvPr id="84" name="object 9">
              <a:extLst>
                <a:ext uri="{FF2B5EF4-FFF2-40B4-BE49-F238E27FC236}">
                  <a16:creationId xmlns:a16="http://schemas.microsoft.com/office/drawing/2014/main" id="{45DC6A3D-C2D3-4D7F-AAA4-8F3E862AE336}"/>
                </a:ext>
              </a:extLst>
            </p:cNvPr>
            <p:cNvSpPr/>
            <p:nvPr/>
          </p:nvSpPr>
          <p:spPr>
            <a:xfrm>
              <a:off x="907770" y="2694803"/>
              <a:ext cx="1367878" cy="1367878"/>
            </a:xfrm>
            <a:custGeom>
              <a:avLst/>
              <a:gdLst/>
              <a:ahLst/>
              <a:cxnLst/>
              <a:rect l="l" t="t" r="r" b="b"/>
              <a:pathLst>
                <a:path w="1949450" h="1949450">
                  <a:moveTo>
                    <a:pt x="974623" y="0"/>
                  </a:moveTo>
                  <a:lnTo>
                    <a:pt x="925979" y="1192"/>
                  </a:lnTo>
                  <a:lnTo>
                    <a:pt x="877952" y="4733"/>
                  </a:lnTo>
                  <a:lnTo>
                    <a:pt x="830599" y="10567"/>
                  </a:lnTo>
                  <a:lnTo>
                    <a:pt x="783974" y="18637"/>
                  </a:lnTo>
                  <a:lnTo>
                    <a:pt x="738135" y="28888"/>
                  </a:lnTo>
                  <a:lnTo>
                    <a:pt x="693136" y="41264"/>
                  </a:lnTo>
                  <a:lnTo>
                    <a:pt x="649034" y="55708"/>
                  </a:lnTo>
                  <a:lnTo>
                    <a:pt x="605885" y="72167"/>
                  </a:lnTo>
                  <a:lnTo>
                    <a:pt x="563743" y="90582"/>
                  </a:lnTo>
                  <a:lnTo>
                    <a:pt x="522666" y="110900"/>
                  </a:lnTo>
                  <a:lnTo>
                    <a:pt x="482709" y="133063"/>
                  </a:lnTo>
                  <a:lnTo>
                    <a:pt x="443927" y="157016"/>
                  </a:lnTo>
                  <a:lnTo>
                    <a:pt x="406377" y="182703"/>
                  </a:lnTo>
                  <a:lnTo>
                    <a:pt x="370115" y="210068"/>
                  </a:lnTo>
                  <a:lnTo>
                    <a:pt x="335195" y="239056"/>
                  </a:lnTo>
                  <a:lnTo>
                    <a:pt x="301675" y="269610"/>
                  </a:lnTo>
                  <a:lnTo>
                    <a:pt x="269610" y="301675"/>
                  </a:lnTo>
                  <a:lnTo>
                    <a:pt x="239056" y="335195"/>
                  </a:lnTo>
                  <a:lnTo>
                    <a:pt x="210068" y="370115"/>
                  </a:lnTo>
                  <a:lnTo>
                    <a:pt x="182703" y="406377"/>
                  </a:lnTo>
                  <a:lnTo>
                    <a:pt x="157016" y="443927"/>
                  </a:lnTo>
                  <a:lnTo>
                    <a:pt x="133063" y="482709"/>
                  </a:lnTo>
                  <a:lnTo>
                    <a:pt x="110900" y="522666"/>
                  </a:lnTo>
                  <a:lnTo>
                    <a:pt x="90582" y="563743"/>
                  </a:lnTo>
                  <a:lnTo>
                    <a:pt x="72167" y="605885"/>
                  </a:lnTo>
                  <a:lnTo>
                    <a:pt x="55708" y="649034"/>
                  </a:lnTo>
                  <a:lnTo>
                    <a:pt x="41264" y="693136"/>
                  </a:lnTo>
                  <a:lnTo>
                    <a:pt x="28888" y="738135"/>
                  </a:lnTo>
                  <a:lnTo>
                    <a:pt x="18637" y="783974"/>
                  </a:lnTo>
                  <a:lnTo>
                    <a:pt x="10567" y="830599"/>
                  </a:lnTo>
                  <a:lnTo>
                    <a:pt x="4733" y="877952"/>
                  </a:lnTo>
                  <a:lnTo>
                    <a:pt x="1192" y="925979"/>
                  </a:lnTo>
                  <a:lnTo>
                    <a:pt x="0" y="974623"/>
                  </a:lnTo>
                  <a:lnTo>
                    <a:pt x="1192" y="1023266"/>
                  </a:lnTo>
                  <a:lnTo>
                    <a:pt x="4733" y="1071292"/>
                  </a:lnTo>
                  <a:lnTo>
                    <a:pt x="10567" y="1118644"/>
                  </a:lnTo>
                  <a:lnTo>
                    <a:pt x="18637" y="1165268"/>
                  </a:lnTo>
                  <a:lnTo>
                    <a:pt x="28888" y="1211107"/>
                  </a:lnTo>
                  <a:lnTo>
                    <a:pt x="41264" y="1256105"/>
                  </a:lnTo>
                  <a:lnTo>
                    <a:pt x="55708" y="1300207"/>
                  </a:lnTo>
                  <a:lnTo>
                    <a:pt x="72167" y="1343356"/>
                  </a:lnTo>
                  <a:lnTo>
                    <a:pt x="90582" y="1385497"/>
                  </a:lnTo>
                  <a:lnTo>
                    <a:pt x="110900" y="1426574"/>
                  </a:lnTo>
                  <a:lnTo>
                    <a:pt x="133063" y="1466532"/>
                  </a:lnTo>
                  <a:lnTo>
                    <a:pt x="157016" y="1505313"/>
                  </a:lnTo>
                  <a:lnTo>
                    <a:pt x="182703" y="1542863"/>
                  </a:lnTo>
                  <a:lnTo>
                    <a:pt x="210068" y="1579126"/>
                  </a:lnTo>
                  <a:lnTo>
                    <a:pt x="239056" y="1614045"/>
                  </a:lnTo>
                  <a:lnTo>
                    <a:pt x="269610" y="1647566"/>
                  </a:lnTo>
                  <a:lnTo>
                    <a:pt x="301675" y="1679631"/>
                  </a:lnTo>
                  <a:lnTo>
                    <a:pt x="335195" y="1710186"/>
                  </a:lnTo>
                  <a:lnTo>
                    <a:pt x="370115" y="1739174"/>
                  </a:lnTo>
                  <a:lnTo>
                    <a:pt x="406377" y="1766540"/>
                  </a:lnTo>
                  <a:lnTo>
                    <a:pt x="443927" y="1792227"/>
                  </a:lnTo>
                  <a:lnTo>
                    <a:pt x="482709" y="1816180"/>
                  </a:lnTo>
                  <a:lnTo>
                    <a:pt x="522666" y="1838344"/>
                  </a:lnTo>
                  <a:lnTo>
                    <a:pt x="563743" y="1858661"/>
                  </a:lnTo>
                  <a:lnTo>
                    <a:pt x="605885" y="1877077"/>
                  </a:lnTo>
                  <a:lnTo>
                    <a:pt x="649034" y="1893536"/>
                  </a:lnTo>
                  <a:lnTo>
                    <a:pt x="693136" y="1907981"/>
                  </a:lnTo>
                  <a:lnTo>
                    <a:pt x="738135" y="1920357"/>
                  </a:lnTo>
                  <a:lnTo>
                    <a:pt x="783974" y="1930608"/>
                  </a:lnTo>
                  <a:lnTo>
                    <a:pt x="830599" y="1938679"/>
                  </a:lnTo>
                  <a:lnTo>
                    <a:pt x="877952" y="1944512"/>
                  </a:lnTo>
                  <a:lnTo>
                    <a:pt x="925979" y="1948054"/>
                  </a:lnTo>
                  <a:lnTo>
                    <a:pt x="974623" y="1949246"/>
                  </a:lnTo>
                  <a:lnTo>
                    <a:pt x="1023267" y="1948054"/>
                  </a:lnTo>
                  <a:lnTo>
                    <a:pt x="1071294" y="1944512"/>
                  </a:lnTo>
                  <a:lnTo>
                    <a:pt x="1118647" y="1938679"/>
                  </a:lnTo>
                  <a:lnTo>
                    <a:pt x="1165272" y="1930608"/>
                  </a:lnTo>
                  <a:lnTo>
                    <a:pt x="1211111" y="1920357"/>
                  </a:lnTo>
                  <a:lnTo>
                    <a:pt x="1256110" y="1907981"/>
                  </a:lnTo>
                  <a:lnTo>
                    <a:pt x="1300212" y="1893536"/>
                  </a:lnTo>
                  <a:lnTo>
                    <a:pt x="1343361" y="1877077"/>
                  </a:lnTo>
                  <a:lnTo>
                    <a:pt x="1385503" y="1858661"/>
                  </a:lnTo>
                  <a:lnTo>
                    <a:pt x="1426580" y="1838344"/>
                  </a:lnTo>
                  <a:lnTo>
                    <a:pt x="1466537" y="1816180"/>
                  </a:lnTo>
                  <a:lnTo>
                    <a:pt x="1505319" y="1792227"/>
                  </a:lnTo>
                  <a:lnTo>
                    <a:pt x="1542869" y="1766540"/>
                  </a:lnTo>
                  <a:lnTo>
                    <a:pt x="1579131" y="1739174"/>
                  </a:lnTo>
                  <a:lnTo>
                    <a:pt x="1614050" y="1710186"/>
                  </a:lnTo>
                  <a:lnTo>
                    <a:pt x="1647570" y="1679631"/>
                  </a:lnTo>
                  <a:lnTo>
                    <a:pt x="1679636" y="1647566"/>
                  </a:lnTo>
                  <a:lnTo>
                    <a:pt x="1710190" y="1614045"/>
                  </a:lnTo>
                  <a:lnTo>
                    <a:pt x="1739178" y="1579126"/>
                  </a:lnTo>
                  <a:lnTo>
                    <a:pt x="1766543" y="1542863"/>
                  </a:lnTo>
                  <a:lnTo>
                    <a:pt x="1792230" y="1505313"/>
                  </a:lnTo>
                  <a:lnTo>
                    <a:pt x="1816183" y="1466532"/>
                  </a:lnTo>
                  <a:lnTo>
                    <a:pt x="1838346" y="1426574"/>
                  </a:lnTo>
                  <a:lnTo>
                    <a:pt x="1858664" y="1385497"/>
                  </a:lnTo>
                  <a:lnTo>
                    <a:pt x="1877079" y="1343356"/>
                  </a:lnTo>
                  <a:lnTo>
                    <a:pt x="1893537" y="1300207"/>
                  </a:lnTo>
                  <a:lnTo>
                    <a:pt x="1907982" y="1256105"/>
                  </a:lnTo>
                  <a:lnTo>
                    <a:pt x="1920358" y="1211107"/>
                  </a:lnTo>
                  <a:lnTo>
                    <a:pt x="1930609" y="1165268"/>
                  </a:lnTo>
                  <a:lnTo>
                    <a:pt x="1938679" y="1118644"/>
                  </a:lnTo>
                  <a:lnTo>
                    <a:pt x="1944513" y="1071292"/>
                  </a:lnTo>
                  <a:lnTo>
                    <a:pt x="1948054" y="1023266"/>
                  </a:lnTo>
                  <a:lnTo>
                    <a:pt x="1949246" y="974623"/>
                  </a:lnTo>
                  <a:lnTo>
                    <a:pt x="1948054" y="925979"/>
                  </a:lnTo>
                  <a:lnTo>
                    <a:pt x="1944513" y="877952"/>
                  </a:lnTo>
                  <a:lnTo>
                    <a:pt x="1938679" y="830599"/>
                  </a:lnTo>
                  <a:lnTo>
                    <a:pt x="1930609" y="783974"/>
                  </a:lnTo>
                  <a:lnTo>
                    <a:pt x="1920358" y="738135"/>
                  </a:lnTo>
                  <a:lnTo>
                    <a:pt x="1907982" y="693136"/>
                  </a:lnTo>
                  <a:lnTo>
                    <a:pt x="1893537" y="649034"/>
                  </a:lnTo>
                  <a:lnTo>
                    <a:pt x="1877079" y="605885"/>
                  </a:lnTo>
                  <a:lnTo>
                    <a:pt x="1858664" y="563743"/>
                  </a:lnTo>
                  <a:lnTo>
                    <a:pt x="1838346" y="522666"/>
                  </a:lnTo>
                  <a:lnTo>
                    <a:pt x="1816183" y="482709"/>
                  </a:lnTo>
                  <a:lnTo>
                    <a:pt x="1792230" y="443927"/>
                  </a:lnTo>
                  <a:lnTo>
                    <a:pt x="1766543" y="406377"/>
                  </a:lnTo>
                  <a:lnTo>
                    <a:pt x="1739178" y="370115"/>
                  </a:lnTo>
                  <a:lnTo>
                    <a:pt x="1710190" y="335195"/>
                  </a:lnTo>
                  <a:lnTo>
                    <a:pt x="1679636" y="301675"/>
                  </a:lnTo>
                  <a:lnTo>
                    <a:pt x="1647570" y="269610"/>
                  </a:lnTo>
                  <a:lnTo>
                    <a:pt x="1614050" y="239056"/>
                  </a:lnTo>
                  <a:lnTo>
                    <a:pt x="1579131" y="210068"/>
                  </a:lnTo>
                  <a:lnTo>
                    <a:pt x="1542869" y="182703"/>
                  </a:lnTo>
                  <a:lnTo>
                    <a:pt x="1505319" y="157016"/>
                  </a:lnTo>
                  <a:lnTo>
                    <a:pt x="1466537" y="133063"/>
                  </a:lnTo>
                  <a:lnTo>
                    <a:pt x="1426580" y="110900"/>
                  </a:lnTo>
                  <a:lnTo>
                    <a:pt x="1385503" y="90582"/>
                  </a:lnTo>
                  <a:lnTo>
                    <a:pt x="1343361" y="72167"/>
                  </a:lnTo>
                  <a:lnTo>
                    <a:pt x="1300212" y="55708"/>
                  </a:lnTo>
                  <a:lnTo>
                    <a:pt x="1256110" y="41264"/>
                  </a:lnTo>
                  <a:lnTo>
                    <a:pt x="1211111" y="28888"/>
                  </a:lnTo>
                  <a:lnTo>
                    <a:pt x="1165272" y="18637"/>
                  </a:lnTo>
                  <a:lnTo>
                    <a:pt x="1118647" y="10567"/>
                  </a:lnTo>
                  <a:lnTo>
                    <a:pt x="1071294" y="4733"/>
                  </a:lnTo>
                  <a:lnTo>
                    <a:pt x="1023267" y="1192"/>
                  </a:lnTo>
                  <a:lnTo>
                    <a:pt x="9746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Graphic 84">
              <a:extLst>
                <a:ext uri="{FF2B5EF4-FFF2-40B4-BE49-F238E27FC236}">
                  <a16:creationId xmlns:a16="http://schemas.microsoft.com/office/drawing/2014/main" id="{9CAF4081-B8A3-4527-A51F-1B03767AC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151550" y="2938583"/>
              <a:ext cx="880318" cy="880318"/>
            </a:xfrm>
            <a:prstGeom prst="rect">
              <a:avLst/>
            </a:prstGeom>
          </p:spPr>
        </p:pic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62A80E21-96DE-4328-A6A7-2594F68888C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rgbClr val="0070C0">
                <a:tint val="45000"/>
                <a:satMod val="400000"/>
              </a:srgbClr>
            </a:duotone>
          </a:blip>
          <a:srcRect l="43270" r="43649" b="65248"/>
          <a:stretch/>
        </p:blipFill>
        <p:spPr>
          <a:xfrm>
            <a:off x="7002898" y="3902632"/>
            <a:ext cx="851550" cy="884201"/>
          </a:xfrm>
          <a:prstGeom prst="rect">
            <a:avLst/>
          </a:prstGeom>
          <a:ln>
            <a:noFill/>
          </a:ln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7DAC8F5A-83A8-498E-BB3B-D048F5F3E8B9}"/>
              </a:ext>
            </a:extLst>
          </p:cNvPr>
          <p:cNvSpPr/>
          <p:nvPr/>
        </p:nvSpPr>
        <p:spPr>
          <a:xfrm>
            <a:off x="3471341" y="6252492"/>
            <a:ext cx="5815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Completing the application form and submitting it doesn’t automatically enroll you in Medicare Part B. Social Security must first determine if you’re eligible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591287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5">
            <a:extLst>
              <a:ext uri="{FF2B5EF4-FFF2-40B4-BE49-F238E27FC236}">
                <a16:creationId xmlns:a16="http://schemas.microsoft.com/office/drawing/2014/main" id="{27E467E6-FF6D-42B0-8E20-8A4271109CD7}"/>
              </a:ext>
            </a:extLst>
          </p:cNvPr>
          <p:cNvSpPr/>
          <p:nvPr/>
        </p:nvSpPr>
        <p:spPr>
          <a:xfrm>
            <a:off x="109728" y="0"/>
            <a:ext cx="2976880" cy="6858000"/>
          </a:xfrm>
          <a:custGeom>
            <a:avLst/>
            <a:gdLst/>
            <a:ahLst/>
            <a:cxnLst/>
            <a:rect l="l" t="t" r="r" b="b"/>
            <a:pathLst>
              <a:path w="2976880" h="6858000">
                <a:moveTo>
                  <a:pt x="0" y="6858000"/>
                </a:moveTo>
                <a:lnTo>
                  <a:pt x="2976372" y="6858000"/>
                </a:lnTo>
                <a:lnTo>
                  <a:pt x="297637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4EA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350B85-6834-4C7E-95EA-594E537670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MEDICARE FOR GROUP MEMBERS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DD1F7-2A47-4E09-90AB-18095A855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C7C7-B0FF-451D-99FE-9EA893039DF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5" name="object 6">
            <a:extLst>
              <a:ext uri="{FF2B5EF4-FFF2-40B4-BE49-F238E27FC236}">
                <a16:creationId xmlns:a16="http://schemas.microsoft.com/office/drawing/2014/main" id="{5DA2FA83-0FFD-4125-96D6-FAA2823D71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41115" y="816247"/>
            <a:ext cx="8186597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/>
              <a:t>Part </a:t>
            </a:r>
            <a:r>
              <a:rPr lang="en-US" sz="2600" dirty="0"/>
              <a:t>A &amp; </a:t>
            </a:r>
            <a:r>
              <a:rPr sz="2600" dirty="0"/>
              <a:t>B: </a:t>
            </a:r>
            <a:r>
              <a:rPr lang="en-US" sz="2600" spc="-5" dirty="0"/>
              <a:t>Late Enrollment Into Medicare</a:t>
            </a:r>
            <a:endParaRPr sz="2600" dirty="0"/>
          </a:p>
        </p:txBody>
      </p:sp>
      <p:sp>
        <p:nvSpPr>
          <p:cNvPr id="28" name="object 8">
            <a:extLst>
              <a:ext uri="{FF2B5EF4-FFF2-40B4-BE49-F238E27FC236}">
                <a16:creationId xmlns:a16="http://schemas.microsoft.com/office/drawing/2014/main" id="{F58109F0-D72A-4576-AFAC-E7A7F45EAB0F}"/>
              </a:ext>
            </a:extLst>
          </p:cNvPr>
          <p:cNvSpPr txBox="1"/>
          <p:nvPr/>
        </p:nvSpPr>
        <p:spPr>
          <a:xfrm>
            <a:off x="3541115" y="1575758"/>
            <a:ext cx="7867620" cy="41480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600" b="1" spc="-5" dirty="0">
                <a:solidFill>
                  <a:srgbClr val="003B71"/>
                </a:solidFill>
                <a:cs typeface="Arial"/>
              </a:rPr>
              <a:t>General Enrollment Period</a:t>
            </a:r>
          </a:p>
          <a:p>
            <a:pPr marL="136525" marR="51435" indent="-123825">
              <a:lnSpc>
                <a:spcPct val="104200"/>
              </a:lnSpc>
              <a:spcBef>
                <a:spcPts val="894"/>
              </a:spcBef>
              <a:buChar char="•"/>
              <a:tabLst>
                <a:tab pos="137160" algn="l"/>
              </a:tabLst>
            </a:pPr>
            <a:r>
              <a:rPr lang="en-US" sz="1600" spc="-40" dirty="0">
                <a:cs typeface="Arial"/>
              </a:rPr>
              <a:t>If you do not sign up for Part A and Part B when you’re first eligible, you can sign up between January 1 and March 31 each year, for a </a:t>
            </a:r>
            <a:r>
              <a:rPr lang="en-US" sz="1600" b="1" spc="-40" dirty="0">
                <a:cs typeface="Arial"/>
              </a:rPr>
              <a:t>July 1 effective date.</a:t>
            </a:r>
          </a:p>
          <a:p>
            <a:pPr marL="12700" marR="51435">
              <a:lnSpc>
                <a:spcPct val="104200"/>
              </a:lnSpc>
              <a:spcBef>
                <a:spcPts val="894"/>
              </a:spcBef>
              <a:tabLst>
                <a:tab pos="137160" algn="l"/>
              </a:tabLst>
            </a:pPr>
            <a:endParaRPr lang="en-US" sz="1600" b="1" spc="-5" dirty="0">
              <a:solidFill>
                <a:srgbClr val="003B71"/>
              </a:solidFill>
              <a:cs typeface="Arial"/>
            </a:endParaRPr>
          </a:p>
          <a:p>
            <a:pPr marL="12700" marR="51435">
              <a:lnSpc>
                <a:spcPct val="104200"/>
              </a:lnSpc>
              <a:spcBef>
                <a:spcPts val="894"/>
              </a:spcBef>
              <a:tabLst>
                <a:tab pos="137160" algn="l"/>
              </a:tabLst>
            </a:pPr>
            <a:endParaRPr lang="en-US" sz="1600" b="1" spc="-5" dirty="0">
              <a:solidFill>
                <a:srgbClr val="003B71"/>
              </a:solidFill>
              <a:cs typeface="Arial"/>
            </a:endParaRPr>
          </a:p>
          <a:p>
            <a:pPr marL="12700" marR="51435">
              <a:lnSpc>
                <a:spcPct val="104200"/>
              </a:lnSpc>
              <a:spcBef>
                <a:spcPts val="894"/>
              </a:spcBef>
              <a:tabLst>
                <a:tab pos="137160" algn="l"/>
              </a:tabLst>
            </a:pPr>
            <a:r>
              <a:rPr lang="en-US" sz="1600" b="1" spc="-5" dirty="0">
                <a:solidFill>
                  <a:srgbClr val="003B71"/>
                </a:solidFill>
                <a:cs typeface="Arial"/>
              </a:rPr>
              <a:t/>
            </a:r>
            <a:br>
              <a:rPr lang="en-US" sz="1600" b="1" spc="-5" dirty="0">
                <a:solidFill>
                  <a:srgbClr val="003B71"/>
                </a:solidFill>
                <a:cs typeface="Arial"/>
              </a:rPr>
            </a:br>
            <a:r>
              <a:rPr lang="en-US" sz="1600" b="1" spc="-5" dirty="0">
                <a:solidFill>
                  <a:srgbClr val="003B71"/>
                </a:solidFill>
                <a:cs typeface="Arial"/>
              </a:rPr>
              <a:t/>
            </a:r>
            <a:br>
              <a:rPr lang="en-US" sz="1600" b="1" spc="-5" dirty="0">
                <a:solidFill>
                  <a:srgbClr val="003B71"/>
                </a:solidFill>
                <a:cs typeface="Arial"/>
              </a:rPr>
            </a:br>
            <a:r>
              <a:rPr lang="en-US" sz="1600" b="1" spc="-5" dirty="0">
                <a:solidFill>
                  <a:srgbClr val="003B71"/>
                </a:solidFill>
                <a:cs typeface="Arial"/>
              </a:rPr>
              <a:t/>
            </a:r>
            <a:br>
              <a:rPr lang="en-US" sz="1600" b="1" spc="-5" dirty="0">
                <a:solidFill>
                  <a:srgbClr val="003B71"/>
                </a:solidFill>
                <a:cs typeface="Arial"/>
              </a:rPr>
            </a:br>
            <a:r>
              <a:rPr lang="en-US" sz="1600" b="1" spc="-5" dirty="0">
                <a:solidFill>
                  <a:srgbClr val="003B71"/>
                </a:solidFill>
                <a:cs typeface="Arial"/>
              </a:rPr>
              <a:t/>
            </a:r>
            <a:br>
              <a:rPr lang="en-US" sz="1600" b="1" spc="-5" dirty="0">
                <a:solidFill>
                  <a:srgbClr val="003B71"/>
                </a:solidFill>
                <a:cs typeface="Arial"/>
              </a:rPr>
            </a:br>
            <a:r>
              <a:rPr lang="en-US" sz="1600" b="1" spc="-5" dirty="0">
                <a:solidFill>
                  <a:srgbClr val="003B71"/>
                </a:solidFill>
                <a:cs typeface="Arial"/>
              </a:rPr>
              <a:t/>
            </a:r>
            <a:br>
              <a:rPr lang="en-US" sz="1600" b="1" spc="-5" dirty="0">
                <a:solidFill>
                  <a:srgbClr val="003B71"/>
                </a:solidFill>
                <a:cs typeface="Arial"/>
              </a:rPr>
            </a:br>
            <a:r>
              <a:rPr lang="en-US" sz="1600" b="1" spc="-5" dirty="0">
                <a:solidFill>
                  <a:srgbClr val="003B71"/>
                </a:solidFill>
                <a:cs typeface="Arial"/>
              </a:rPr>
              <a:t/>
            </a:r>
            <a:br>
              <a:rPr lang="en-US" sz="1600" b="1" spc="-5" dirty="0">
                <a:solidFill>
                  <a:srgbClr val="003B71"/>
                </a:solidFill>
                <a:cs typeface="Arial"/>
              </a:rPr>
            </a:br>
            <a:r>
              <a:rPr lang="en-US" sz="1600" b="1" spc="-5" dirty="0">
                <a:solidFill>
                  <a:srgbClr val="003B71"/>
                </a:solidFill>
                <a:cs typeface="Arial"/>
              </a:rPr>
              <a:t>Special Enrollment Period</a:t>
            </a:r>
          </a:p>
          <a:p>
            <a:pPr marL="136525" marR="51435" indent="-123825">
              <a:lnSpc>
                <a:spcPct val="104200"/>
              </a:lnSpc>
              <a:spcBef>
                <a:spcPts val="894"/>
              </a:spcBef>
              <a:buChar char="•"/>
              <a:tabLst>
                <a:tab pos="137160" algn="l"/>
              </a:tabLst>
            </a:pPr>
            <a:r>
              <a:rPr lang="en-US" sz="1600" spc="-40" dirty="0">
                <a:cs typeface="Arial"/>
              </a:rPr>
              <a:t>Triggered by certain events, such as loss of employment or retirement, that allow you to enroll in Medicare or change plans.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ABE52A9-3916-4FAF-A608-ADBD35081819}"/>
              </a:ext>
            </a:extLst>
          </p:cNvPr>
          <p:cNvGrpSpPr/>
          <p:nvPr/>
        </p:nvGrpSpPr>
        <p:grpSpPr>
          <a:xfrm>
            <a:off x="3779603" y="2736665"/>
            <a:ext cx="6921888" cy="1658718"/>
            <a:chOff x="3779603" y="2718003"/>
            <a:chExt cx="6921888" cy="1658718"/>
          </a:xfrm>
        </p:grpSpPr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7A21222A-2615-4851-B9AE-F11B297AA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779603" y="3134018"/>
              <a:ext cx="884408" cy="884408"/>
            </a:xfrm>
            <a:prstGeom prst="rect">
              <a:avLst/>
            </a:prstGeom>
          </p:spPr>
        </p:pic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63186FF5-ECCA-4828-820F-849DF7A76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654667" y="3134018"/>
              <a:ext cx="884408" cy="884408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30F87B85-8E01-4667-A39A-248EB7DEB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529731" y="3134018"/>
              <a:ext cx="884408" cy="884408"/>
            </a:xfrm>
            <a:prstGeom prst="rect">
              <a:avLst/>
            </a:prstGeom>
          </p:spPr>
        </p:pic>
        <p:sp>
          <p:nvSpPr>
            <p:cNvPr id="7" name="Left Brace 6">
              <a:extLst>
                <a:ext uri="{FF2B5EF4-FFF2-40B4-BE49-F238E27FC236}">
                  <a16:creationId xmlns:a16="http://schemas.microsoft.com/office/drawing/2014/main" id="{94F07724-5FBF-495A-BC54-2C5D5455D713}"/>
                </a:ext>
              </a:extLst>
            </p:cNvPr>
            <p:cNvSpPr/>
            <p:nvPr/>
          </p:nvSpPr>
          <p:spPr>
            <a:xfrm rot="16200000">
              <a:off x="5010448" y="2707570"/>
              <a:ext cx="184176" cy="2560320"/>
            </a:xfrm>
            <a:prstGeom prst="leftBrace">
              <a:avLst>
                <a:gd name="adj1" fmla="val 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bject 8">
              <a:extLst>
                <a:ext uri="{FF2B5EF4-FFF2-40B4-BE49-F238E27FC236}">
                  <a16:creationId xmlns:a16="http://schemas.microsoft.com/office/drawing/2014/main" id="{61A2E9E2-F873-4F2C-8034-ECBEDABB42CB}"/>
                </a:ext>
              </a:extLst>
            </p:cNvPr>
            <p:cNvSpPr txBox="1"/>
            <p:nvPr/>
          </p:nvSpPr>
          <p:spPr>
            <a:xfrm>
              <a:off x="4387120" y="4184745"/>
              <a:ext cx="1446550" cy="19197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1435" algn="ctr">
                <a:lnSpc>
                  <a:spcPct val="104200"/>
                </a:lnSpc>
                <a:spcBef>
                  <a:spcPts val="894"/>
                </a:spcBef>
                <a:tabLst>
                  <a:tab pos="137160" algn="l"/>
                </a:tabLst>
              </a:pPr>
              <a:r>
                <a:rPr lang="en-US" sz="1200" spc="-40" dirty="0">
                  <a:cs typeface="Arial"/>
                </a:rPr>
                <a:t>January 1 – March 31</a:t>
              </a:r>
              <a:endParaRPr lang="en-US" sz="1200" spc="-5" dirty="0">
                <a:solidFill>
                  <a:srgbClr val="003B71"/>
                </a:solidFill>
                <a:cs typeface="Arial"/>
              </a:endParaRPr>
            </a:p>
          </p:txBody>
        </p:sp>
        <p:pic>
          <p:nvPicPr>
            <p:cNvPr id="51" name="Graphic 50">
              <a:extLst>
                <a:ext uri="{FF2B5EF4-FFF2-40B4-BE49-F238E27FC236}">
                  <a16:creationId xmlns:a16="http://schemas.microsoft.com/office/drawing/2014/main" id="{B6B2C4AF-CAFF-4803-B847-6B0FA1911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6404795" y="3134018"/>
              <a:ext cx="884408" cy="884408"/>
            </a:xfrm>
            <a:prstGeom prst="rect">
              <a:avLst/>
            </a:prstGeom>
          </p:spPr>
        </p:pic>
        <p:pic>
          <p:nvPicPr>
            <p:cNvPr id="52" name="Graphic 51">
              <a:extLst>
                <a:ext uri="{FF2B5EF4-FFF2-40B4-BE49-F238E27FC236}">
                  <a16:creationId xmlns:a16="http://schemas.microsoft.com/office/drawing/2014/main" id="{D24E69B2-C087-4101-9B87-05CCA4D20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7279859" y="3134018"/>
              <a:ext cx="884408" cy="884408"/>
            </a:xfrm>
            <a:prstGeom prst="rect">
              <a:avLst/>
            </a:prstGeom>
          </p:spPr>
        </p:pic>
        <p:pic>
          <p:nvPicPr>
            <p:cNvPr id="54" name="Graphic 53">
              <a:extLst>
                <a:ext uri="{FF2B5EF4-FFF2-40B4-BE49-F238E27FC236}">
                  <a16:creationId xmlns:a16="http://schemas.microsoft.com/office/drawing/2014/main" id="{3B6F03F5-45C8-47C3-B2BD-1B582AC2F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154925" y="3134018"/>
              <a:ext cx="884408" cy="884408"/>
            </a:xfrm>
            <a:prstGeom prst="rect">
              <a:avLst/>
            </a:prstGeom>
          </p:spPr>
        </p:pic>
        <p:sp>
          <p:nvSpPr>
            <p:cNvPr id="55" name="object 10">
              <a:extLst>
                <a:ext uri="{FF2B5EF4-FFF2-40B4-BE49-F238E27FC236}">
                  <a16:creationId xmlns:a16="http://schemas.microsoft.com/office/drawing/2014/main" id="{8B079A52-FC3F-4CA3-93A9-1A73788FDCA3}"/>
                </a:ext>
              </a:extLst>
            </p:cNvPr>
            <p:cNvSpPr/>
            <p:nvPr/>
          </p:nvSpPr>
          <p:spPr>
            <a:xfrm>
              <a:off x="9099571" y="2795126"/>
              <a:ext cx="1601920" cy="1553060"/>
            </a:xfrm>
            <a:custGeom>
              <a:avLst/>
              <a:gdLst/>
              <a:ahLst/>
              <a:cxnLst/>
              <a:rect l="l" t="t" r="r" b="b"/>
              <a:pathLst>
                <a:path w="2522220" h="2597785">
                  <a:moveTo>
                    <a:pt x="0" y="2597277"/>
                  </a:moveTo>
                  <a:lnTo>
                    <a:pt x="2521623" y="2597277"/>
                  </a:lnTo>
                  <a:lnTo>
                    <a:pt x="2521623" y="0"/>
                  </a:lnTo>
                  <a:lnTo>
                    <a:pt x="0" y="0"/>
                  </a:lnTo>
                  <a:lnTo>
                    <a:pt x="0" y="2597277"/>
                  </a:lnTo>
                  <a:close/>
                </a:path>
              </a:pathLst>
            </a:custGeom>
            <a:solidFill>
              <a:srgbClr val="D4EA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Graphic 55">
              <a:extLst>
                <a:ext uri="{FF2B5EF4-FFF2-40B4-BE49-F238E27FC236}">
                  <a16:creationId xmlns:a16="http://schemas.microsoft.com/office/drawing/2014/main" id="{BC0B9F6A-8A04-42D3-9495-C4012771B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367469" y="2865683"/>
              <a:ext cx="1066124" cy="1066124"/>
            </a:xfrm>
            <a:prstGeom prst="rect">
              <a:avLst/>
            </a:prstGeom>
          </p:spPr>
        </p:pic>
        <p:sp>
          <p:nvSpPr>
            <p:cNvPr id="57" name="object 8">
              <a:extLst>
                <a:ext uri="{FF2B5EF4-FFF2-40B4-BE49-F238E27FC236}">
                  <a16:creationId xmlns:a16="http://schemas.microsoft.com/office/drawing/2014/main" id="{8FB0BEFD-82D2-4608-ABAE-F814F61DB6A7}"/>
                </a:ext>
              </a:extLst>
            </p:cNvPr>
            <p:cNvSpPr txBox="1"/>
            <p:nvPr/>
          </p:nvSpPr>
          <p:spPr>
            <a:xfrm>
              <a:off x="9287062" y="3806841"/>
              <a:ext cx="1226939" cy="38401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1435" algn="ctr">
                <a:lnSpc>
                  <a:spcPct val="104200"/>
                </a:lnSpc>
                <a:spcBef>
                  <a:spcPts val="894"/>
                </a:spcBef>
                <a:tabLst>
                  <a:tab pos="137160" algn="l"/>
                </a:tabLst>
              </a:pPr>
              <a:r>
                <a:rPr lang="en-US" sz="1200" b="1" spc="-40" dirty="0">
                  <a:cs typeface="Arial"/>
                </a:rPr>
                <a:t>Coverage begins</a:t>
              </a:r>
              <a:br>
                <a:rPr lang="en-US" sz="1200" b="1" spc="-40" dirty="0">
                  <a:cs typeface="Arial"/>
                </a:rPr>
              </a:br>
              <a:r>
                <a:rPr lang="en-US" sz="1200" b="1" spc="-40" dirty="0">
                  <a:cs typeface="Arial"/>
                </a:rPr>
                <a:t>July 1</a:t>
              </a:r>
              <a:endParaRPr lang="en-US" sz="1200" b="1" spc="-5" dirty="0">
                <a:solidFill>
                  <a:srgbClr val="003B71"/>
                </a:solidFill>
                <a:cs typeface="Arial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EA4BD29-5701-476A-9F3F-CFD1D49D8C60}"/>
                </a:ext>
              </a:extLst>
            </p:cNvPr>
            <p:cNvGrpSpPr/>
            <p:nvPr/>
          </p:nvGrpSpPr>
          <p:grpSpPr>
            <a:xfrm>
              <a:off x="4073049" y="3130408"/>
              <a:ext cx="2061271" cy="178510"/>
              <a:chOff x="4014351" y="4254871"/>
              <a:chExt cx="2061271" cy="178510"/>
            </a:xfrm>
          </p:grpSpPr>
          <p:sp>
            <p:nvSpPr>
              <p:cNvPr id="42" name="object 10">
                <a:extLst>
                  <a:ext uri="{FF2B5EF4-FFF2-40B4-BE49-F238E27FC236}">
                    <a16:creationId xmlns:a16="http://schemas.microsoft.com/office/drawing/2014/main" id="{CD1FF2AE-A559-4B20-A6D4-24DFAB108951}"/>
                  </a:ext>
                </a:extLst>
              </p:cNvPr>
              <p:cNvSpPr/>
              <p:nvPr/>
            </p:nvSpPr>
            <p:spPr>
              <a:xfrm>
                <a:off x="4014351" y="4254871"/>
                <a:ext cx="297517" cy="178510"/>
              </a:xfrm>
              <a:custGeom>
                <a:avLst/>
                <a:gdLst/>
                <a:ahLst/>
                <a:cxnLst/>
                <a:rect l="l" t="t" r="r" b="b"/>
                <a:pathLst>
                  <a:path w="2522220" h="2597785">
                    <a:moveTo>
                      <a:pt x="0" y="2597277"/>
                    </a:moveTo>
                    <a:lnTo>
                      <a:pt x="2521623" y="2597277"/>
                    </a:lnTo>
                    <a:lnTo>
                      <a:pt x="2521623" y="0"/>
                    </a:lnTo>
                    <a:lnTo>
                      <a:pt x="0" y="0"/>
                    </a:lnTo>
                    <a:lnTo>
                      <a:pt x="0" y="2597277"/>
                    </a:lnTo>
                    <a:close/>
                  </a:path>
                </a:pathLst>
              </a:custGeom>
              <a:solidFill>
                <a:srgbClr val="D4EAF9"/>
              </a:solidFill>
            </p:spPr>
            <p:txBody>
              <a:bodyPr wrap="none" lIns="45720" tIns="27432" rIns="45720" bIns="27432" rtlCol="0">
                <a:spAutoFit/>
              </a:bodyPr>
              <a:lstStyle/>
              <a:p>
                <a:pPr algn="ctr"/>
                <a:r>
                  <a:rPr lang="en-US" sz="800" b="1" dirty="0"/>
                  <a:t>JAN</a:t>
                </a:r>
                <a:endParaRPr sz="800" b="1" dirty="0"/>
              </a:p>
            </p:txBody>
          </p:sp>
          <p:sp>
            <p:nvSpPr>
              <p:cNvPr id="43" name="object 10">
                <a:extLst>
                  <a:ext uri="{FF2B5EF4-FFF2-40B4-BE49-F238E27FC236}">
                    <a16:creationId xmlns:a16="http://schemas.microsoft.com/office/drawing/2014/main" id="{D8729E1A-4FCA-4DF7-A297-CA7E234FC67C}"/>
                  </a:ext>
                </a:extLst>
              </p:cNvPr>
              <p:cNvSpPr/>
              <p:nvPr/>
            </p:nvSpPr>
            <p:spPr>
              <a:xfrm>
                <a:off x="4889415" y="4254871"/>
                <a:ext cx="297517" cy="178510"/>
              </a:xfrm>
              <a:custGeom>
                <a:avLst/>
                <a:gdLst/>
                <a:ahLst/>
                <a:cxnLst/>
                <a:rect l="l" t="t" r="r" b="b"/>
                <a:pathLst>
                  <a:path w="2522220" h="2597785">
                    <a:moveTo>
                      <a:pt x="0" y="2597277"/>
                    </a:moveTo>
                    <a:lnTo>
                      <a:pt x="2521623" y="2597277"/>
                    </a:lnTo>
                    <a:lnTo>
                      <a:pt x="2521623" y="0"/>
                    </a:lnTo>
                    <a:lnTo>
                      <a:pt x="0" y="0"/>
                    </a:lnTo>
                    <a:lnTo>
                      <a:pt x="0" y="2597277"/>
                    </a:lnTo>
                    <a:close/>
                  </a:path>
                </a:pathLst>
              </a:custGeom>
              <a:solidFill>
                <a:srgbClr val="D4EAF9"/>
              </a:solidFill>
            </p:spPr>
            <p:txBody>
              <a:bodyPr wrap="none" lIns="45720" tIns="27432" rIns="45720" bIns="27432" rtlCol="0">
                <a:spAutoFit/>
              </a:bodyPr>
              <a:lstStyle/>
              <a:p>
                <a:pPr algn="ctr"/>
                <a:r>
                  <a:rPr lang="en-US" sz="800" b="1" dirty="0"/>
                  <a:t>FEB</a:t>
                </a:r>
                <a:endParaRPr sz="800" b="1" dirty="0"/>
              </a:p>
            </p:txBody>
          </p:sp>
          <p:sp>
            <p:nvSpPr>
              <p:cNvPr id="44" name="object 10">
                <a:extLst>
                  <a:ext uri="{FF2B5EF4-FFF2-40B4-BE49-F238E27FC236}">
                    <a16:creationId xmlns:a16="http://schemas.microsoft.com/office/drawing/2014/main" id="{FD07BD16-0286-4ADD-BD39-FD1F83553D80}"/>
                  </a:ext>
                </a:extLst>
              </p:cNvPr>
              <p:cNvSpPr/>
              <p:nvPr/>
            </p:nvSpPr>
            <p:spPr>
              <a:xfrm>
                <a:off x="5750853" y="4254871"/>
                <a:ext cx="324769" cy="178510"/>
              </a:xfrm>
              <a:custGeom>
                <a:avLst/>
                <a:gdLst/>
                <a:ahLst/>
                <a:cxnLst/>
                <a:rect l="l" t="t" r="r" b="b"/>
                <a:pathLst>
                  <a:path w="2522220" h="2597785">
                    <a:moveTo>
                      <a:pt x="0" y="2597277"/>
                    </a:moveTo>
                    <a:lnTo>
                      <a:pt x="2521623" y="2597277"/>
                    </a:lnTo>
                    <a:lnTo>
                      <a:pt x="2521623" y="0"/>
                    </a:lnTo>
                    <a:lnTo>
                      <a:pt x="0" y="0"/>
                    </a:lnTo>
                    <a:lnTo>
                      <a:pt x="0" y="2597277"/>
                    </a:lnTo>
                    <a:close/>
                  </a:path>
                </a:pathLst>
              </a:custGeom>
              <a:solidFill>
                <a:srgbClr val="D4EAF9"/>
              </a:solidFill>
            </p:spPr>
            <p:txBody>
              <a:bodyPr wrap="none" lIns="45720" tIns="27432" rIns="45720" bIns="27432" rtlCol="0">
                <a:spAutoFit/>
              </a:bodyPr>
              <a:lstStyle/>
              <a:p>
                <a:pPr algn="ctr"/>
                <a:r>
                  <a:rPr lang="en-US" sz="800" b="1" dirty="0"/>
                  <a:t>MAR</a:t>
                </a:r>
                <a:endParaRPr sz="800" b="1" dirty="0"/>
              </a:p>
            </p:txBody>
          </p:sp>
        </p:grpSp>
        <p:sp>
          <p:nvSpPr>
            <p:cNvPr id="59" name="object 10">
              <a:extLst>
                <a:ext uri="{FF2B5EF4-FFF2-40B4-BE49-F238E27FC236}">
                  <a16:creationId xmlns:a16="http://schemas.microsoft.com/office/drawing/2014/main" id="{656FDAEF-2755-4202-8A87-452A98A342C7}"/>
                </a:ext>
              </a:extLst>
            </p:cNvPr>
            <p:cNvSpPr/>
            <p:nvPr/>
          </p:nvSpPr>
          <p:spPr>
            <a:xfrm>
              <a:off x="6692630" y="3130408"/>
              <a:ext cx="308739" cy="178510"/>
            </a:xfrm>
            <a:custGeom>
              <a:avLst/>
              <a:gdLst/>
              <a:ahLst/>
              <a:cxnLst/>
              <a:rect l="l" t="t" r="r" b="b"/>
              <a:pathLst>
                <a:path w="2522220" h="2597785">
                  <a:moveTo>
                    <a:pt x="0" y="2597277"/>
                  </a:moveTo>
                  <a:lnTo>
                    <a:pt x="2521623" y="2597277"/>
                  </a:lnTo>
                  <a:lnTo>
                    <a:pt x="2521623" y="0"/>
                  </a:lnTo>
                  <a:lnTo>
                    <a:pt x="0" y="0"/>
                  </a:lnTo>
                  <a:lnTo>
                    <a:pt x="0" y="2597277"/>
                  </a:lnTo>
                  <a:close/>
                </a:path>
              </a:pathLst>
            </a:custGeom>
            <a:solidFill>
              <a:srgbClr val="D4EAF9"/>
            </a:solidFill>
          </p:spPr>
          <p:txBody>
            <a:bodyPr wrap="square" lIns="45720" tIns="27432" rIns="45720" bIns="27432" rtlCol="0">
              <a:spAutoFit/>
            </a:bodyPr>
            <a:lstStyle/>
            <a:p>
              <a:pPr algn="ctr"/>
              <a:r>
                <a:rPr lang="en-US" sz="800" b="1" dirty="0"/>
                <a:t>APR</a:t>
              </a:r>
              <a:endParaRPr sz="800" b="1" dirty="0"/>
            </a:p>
          </p:txBody>
        </p:sp>
        <p:sp>
          <p:nvSpPr>
            <p:cNvPr id="60" name="object 10">
              <a:extLst>
                <a:ext uri="{FF2B5EF4-FFF2-40B4-BE49-F238E27FC236}">
                  <a16:creationId xmlns:a16="http://schemas.microsoft.com/office/drawing/2014/main" id="{07A9326A-B633-4251-8D02-311DA5B49063}"/>
                </a:ext>
              </a:extLst>
            </p:cNvPr>
            <p:cNvSpPr/>
            <p:nvPr/>
          </p:nvSpPr>
          <p:spPr>
            <a:xfrm>
              <a:off x="7562084" y="3130408"/>
              <a:ext cx="319960" cy="178510"/>
            </a:xfrm>
            <a:custGeom>
              <a:avLst/>
              <a:gdLst/>
              <a:ahLst/>
              <a:cxnLst/>
              <a:rect l="l" t="t" r="r" b="b"/>
              <a:pathLst>
                <a:path w="2522220" h="2597785">
                  <a:moveTo>
                    <a:pt x="0" y="2597277"/>
                  </a:moveTo>
                  <a:lnTo>
                    <a:pt x="2521623" y="2597277"/>
                  </a:lnTo>
                  <a:lnTo>
                    <a:pt x="2521623" y="0"/>
                  </a:lnTo>
                  <a:lnTo>
                    <a:pt x="0" y="0"/>
                  </a:lnTo>
                  <a:lnTo>
                    <a:pt x="0" y="2597277"/>
                  </a:lnTo>
                  <a:close/>
                </a:path>
              </a:pathLst>
            </a:custGeom>
            <a:solidFill>
              <a:srgbClr val="D4EAF9"/>
            </a:solidFill>
          </p:spPr>
          <p:txBody>
            <a:bodyPr wrap="square" lIns="45720" tIns="27432" rIns="45720" bIns="27432" rtlCol="0">
              <a:spAutoFit/>
            </a:bodyPr>
            <a:lstStyle/>
            <a:p>
              <a:pPr algn="ctr"/>
              <a:r>
                <a:rPr lang="en-US" sz="800" b="1" dirty="0"/>
                <a:t>MAY</a:t>
              </a:r>
              <a:endParaRPr sz="800" b="1" dirty="0"/>
            </a:p>
          </p:txBody>
        </p:sp>
        <p:sp>
          <p:nvSpPr>
            <p:cNvPr id="61" name="object 10">
              <a:extLst>
                <a:ext uri="{FF2B5EF4-FFF2-40B4-BE49-F238E27FC236}">
                  <a16:creationId xmlns:a16="http://schemas.microsoft.com/office/drawing/2014/main" id="{6A674E26-25EF-4D90-8528-DA0B840A01CE}"/>
                </a:ext>
              </a:extLst>
            </p:cNvPr>
            <p:cNvSpPr/>
            <p:nvPr/>
          </p:nvSpPr>
          <p:spPr>
            <a:xfrm>
              <a:off x="8448372" y="3130408"/>
              <a:ext cx="297517" cy="178510"/>
            </a:xfrm>
            <a:custGeom>
              <a:avLst/>
              <a:gdLst/>
              <a:ahLst/>
              <a:cxnLst/>
              <a:rect l="l" t="t" r="r" b="b"/>
              <a:pathLst>
                <a:path w="2522220" h="2597785">
                  <a:moveTo>
                    <a:pt x="0" y="2597277"/>
                  </a:moveTo>
                  <a:lnTo>
                    <a:pt x="2521623" y="2597277"/>
                  </a:lnTo>
                  <a:lnTo>
                    <a:pt x="2521623" y="0"/>
                  </a:lnTo>
                  <a:lnTo>
                    <a:pt x="0" y="0"/>
                  </a:lnTo>
                  <a:lnTo>
                    <a:pt x="0" y="2597277"/>
                  </a:lnTo>
                  <a:close/>
                </a:path>
              </a:pathLst>
            </a:custGeom>
            <a:solidFill>
              <a:srgbClr val="D4EAF9"/>
            </a:solidFill>
          </p:spPr>
          <p:txBody>
            <a:bodyPr wrap="square" lIns="45720" tIns="27432" rIns="45720" bIns="27432" rtlCol="0">
              <a:spAutoFit/>
            </a:bodyPr>
            <a:lstStyle/>
            <a:p>
              <a:pPr algn="ctr"/>
              <a:r>
                <a:rPr lang="en-US" sz="800" b="1" dirty="0"/>
                <a:t>JUN</a:t>
              </a:r>
              <a:endParaRPr sz="800" b="1" dirty="0"/>
            </a:p>
          </p:txBody>
        </p:sp>
        <p:sp>
          <p:nvSpPr>
            <p:cNvPr id="62" name="object 10">
              <a:extLst>
                <a:ext uri="{FF2B5EF4-FFF2-40B4-BE49-F238E27FC236}">
                  <a16:creationId xmlns:a16="http://schemas.microsoft.com/office/drawing/2014/main" id="{E0E25BDC-A693-493B-9605-EC07DB03BE89}"/>
                </a:ext>
              </a:extLst>
            </p:cNvPr>
            <p:cNvSpPr/>
            <p:nvPr/>
          </p:nvSpPr>
          <p:spPr>
            <a:xfrm>
              <a:off x="9673225" y="2718003"/>
              <a:ext cx="454612" cy="224677"/>
            </a:xfrm>
            <a:custGeom>
              <a:avLst/>
              <a:gdLst/>
              <a:ahLst/>
              <a:cxnLst/>
              <a:rect l="l" t="t" r="r" b="b"/>
              <a:pathLst>
                <a:path w="2522220" h="2597785">
                  <a:moveTo>
                    <a:pt x="0" y="2597277"/>
                  </a:moveTo>
                  <a:lnTo>
                    <a:pt x="2521623" y="2597277"/>
                  </a:lnTo>
                  <a:lnTo>
                    <a:pt x="2521623" y="0"/>
                  </a:lnTo>
                  <a:lnTo>
                    <a:pt x="0" y="0"/>
                  </a:lnTo>
                  <a:lnTo>
                    <a:pt x="0" y="2597277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45720" tIns="27432" rIns="45720" bIns="27432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JULY</a:t>
              </a:r>
              <a:endParaRPr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DC59A4AD-42A0-43AE-90C7-3FEEB01F585E}"/>
              </a:ext>
            </a:extLst>
          </p:cNvPr>
          <p:cNvSpPr/>
          <p:nvPr/>
        </p:nvSpPr>
        <p:spPr>
          <a:xfrm>
            <a:off x="3471341" y="6252492"/>
            <a:ext cx="5815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Completing the application form and submitting it doesn’t automatically enroll you in Medicare Part B. Social Security must first determine if you’re eligible</a:t>
            </a:r>
            <a:r>
              <a:rPr lang="en-US" sz="1200" dirty="0"/>
              <a:t>.</a:t>
            </a:r>
          </a:p>
        </p:txBody>
      </p:sp>
      <p:sp>
        <p:nvSpPr>
          <p:cNvPr id="48" name="Slide Number Placeholder 3">
            <a:extLst>
              <a:ext uri="{FF2B5EF4-FFF2-40B4-BE49-F238E27FC236}">
                <a16:creationId xmlns:a16="http://schemas.microsoft.com/office/drawing/2014/main" id="{0712BE02-5AC3-4CF4-A4BD-F60CAE20B2D3}"/>
              </a:ext>
            </a:extLst>
          </p:cNvPr>
          <p:cNvSpPr txBox="1">
            <a:spLocks/>
          </p:cNvSpPr>
          <p:nvPr/>
        </p:nvSpPr>
        <p:spPr>
          <a:xfrm>
            <a:off x="384048" y="6483190"/>
            <a:ext cx="27432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23C7C7-B0FF-451D-99FE-9EA893039DF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9" name="object 31">
            <a:extLst>
              <a:ext uri="{FF2B5EF4-FFF2-40B4-BE49-F238E27FC236}">
                <a16:creationId xmlns:a16="http://schemas.microsoft.com/office/drawing/2014/main" id="{15BDF14A-5B89-457C-8419-A70666038EEC}"/>
              </a:ext>
            </a:extLst>
          </p:cNvPr>
          <p:cNvSpPr/>
          <p:nvPr/>
        </p:nvSpPr>
        <p:spPr>
          <a:xfrm>
            <a:off x="1186472" y="5458566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60" h="822960">
                <a:moveTo>
                  <a:pt x="411441" y="0"/>
                </a:moveTo>
                <a:lnTo>
                  <a:pt x="363459" y="2768"/>
                </a:lnTo>
                <a:lnTo>
                  <a:pt x="317103" y="10866"/>
                </a:lnTo>
                <a:lnTo>
                  <a:pt x="272681" y="23987"/>
                </a:lnTo>
                <a:lnTo>
                  <a:pt x="230502" y="41820"/>
                </a:lnTo>
                <a:lnTo>
                  <a:pt x="190874" y="64057"/>
                </a:lnTo>
                <a:lnTo>
                  <a:pt x="154107" y="90390"/>
                </a:lnTo>
                <a:lnTo>
                  <a:pt x="120510" y="120510"/>
                </a:lnTo>
                <a:lnTo>
                  <a:pt x="90390" y="154107"/>
                </a:lnTo>
                <a:lnTo>
                  <a:pt x="64057" y="190874"/>
                </a:lnTo>
                <a:lnTo>
                  <a:pt x="41820" y="230502"/>
                </a:lnTo>
                <a:lnTo>
                  <a:pt x="23987" y="272681"/>
                </a:lnTo>
                <a:lnTo>
                  <a:pt x="10866" y="317103"/>
                </a:lnTo>
                <a:lnTo>
                  <a:pt x="2768" y="363459"/>
                </a:lnTo>
                <a:lnTo>
                  <a:pt x="0" y="411441"/>
                </a:lnTo>
                <a:lnTo>
                  <a:pt x="2768" y="459423"/>
                </a:lnTo>
                <a:lnTo>
                  <a:pt x="10866" y="505780"/>
                </a:lnTo>
                <a:lnTo>
                  <a:pt x="23987" y="550202"/>
                </a:lnTo>
                <a:lnTo>
                  <a:pt x="41820" y="592381"/>
                </a:lnTo>
                <a:lnTo>
                  <a:pt x="64057" y="632008"/>
                </a:lnTo>
                <a:lnTo>
                  <a:pt x="90390" y="668775"/>
                </a:lnTo>
                <a:lnTo>
                  <a:pt x="120510" y="702373"/>
                </a:lnTo>
                <a:lnTo>
                  <a:pt x="154107" y="732493"/>
                </a:lnTo>
                <a:lnTo>
                  <a:pt x="190874" y="758826"/>
                </a:lnTo>
                <a:lnTo>
                  <a:pt x="230502" y="781063"/>
                </a:lnTo>
                <a:lnTo>
                  <a:pt x="272681" y="798896"/>
                </a:lnTo>
                <a:lnTo>
                  <a:pt x="317103" y="812017"/>
                </a:lnTo>
                <a:lnTo>
                  <a:pt x="363459" y="820115"/>
                </a:lnTo>
                <a:lnTo>
                  <a:pt x="411441" y="822883"/>
                </a:lnTo>
                <a:lnTo>
                  <a:pt x="459423" y="820115"/>
                </a:lnTo>
                <a:lnTo>
                  <a:pt x="505780" y="812017"/>
                </a:lnTo>
                <a:lnTo>
                  <a:pt x="550202" y="798896"/>
                </a:lnTo>
                <a:lnTo>
                  <a:pt x="592381" y="781063"/>
                </a:lnTo>
                <a:lnTo>
                  <a:pt x="632008" y="758826"/>
                </a:lnTo>
                <a:lnTo>
                  <a:pt x="668775" y="732493"/>
                </a:lnTo>
                <a:lnTo>
                  <a:pt x="702373" y="702373"/>
                </a:lnTo>
                <a:lnTo>
                  <a:pt x="732493" y="668775"/>
                </a:lnTo>
                <a:lnTo>
                  <a:pt x="758826" y="632008"/>
                </a:lnTo>
                <a:lnTo>
                  <a:pt x="781063" y="592381"/>
                </a:lnTo>
                <a:lnTo>
                  <a:pt x="798896" y="550202"/>
                </a:lnTo>
                <a:lnTo>
                  <a:pt x="812017" y="505780"/>
                </a:lnTo>
                <a:lnTo>
                  <a:pt x="820115" y="459423"/>
                </a:lnTo>
                <a:lnTo>
                  <a:pt x="822883" y="411441"/>
                </a:lnTo>
                <a:lnTo>
                  <a:pt x="820115" y="363459"/>
                </a:lnTo>
                <a:lnTo>
                  <a:pt x="812017" y="317103"/>
                </a:lnTo>
                <a:lnTo>
                  <a:pt x="798896" y="272681"/>
                </a:lnTo>
                <a:lnTo>
                  <a:pt x="781063" y="230502"/>
                </a:lnTo>
                <a:lnTo>
                  <a:pt x="758826" y="190874"/>
                </a:lnTo>
                <a:lnTo>
                  <a:pt x="732493" y="154107"/>
                </a:lnTo>
                <a:lnTo>
                  <a:pt x="702373" y="120510"/>
                </a:lnTo>
                <a:lnTo>
                  <a:pt x="668775" y="90390"/>
                </a:lnTo>
                <a:lnTo>
                  <a:pt x="632008" y="64057"/>
                </a:lnTo>
                <a:lnTo>
                  <a:pt x="592381" y="41820"/>
                </a:lnTo>
                <a:lnTo>
                  <a:pt x="550202" y="23987"/>
                </a:lnTo>
                <a:lnTo>
                  <a:pt x="505780" y="10866"/>
                </a:lnTo>
                <a:lnTo>
                  <a:pt x="459423" y="2768"/>
                </a:lnTo>
                <a:lnTo>
                  <a:pt x="411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5">
            <a:extLst>
              <a:ext uri="{FF2B5EF4-FFF2-40B4-BE49-F238E27FC236}">
                <a16:creationId xmlns:a16="http://schemas.microsoft.com/office/drawing/2014/main" id="{22D2DB15-FF0B-4A55-BC29-18CF4F21802D}"/>
              </a:ext>
            </a:extLst>
          </p:cNvPr>
          <p:cNvSpPr/>
          <p:nvPr/>
        </p:nvSpPr>
        <p:spPr>
          <a:xfrm>
            <a:off x="1186472" y="4319082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60" h="822960">
                <a:moveTo>
                  <a:pt x="411441" y="0"/>
                </a:moveTo>
                <a:lnTo>
                  <a:pt x="363459" y="2768"/>
                </a:lnTo>
                <a:lnTo>
                  <a:pt x="317103" y="10866"/>
                </a:lnTo>
                <a:lnTo>
                  <a:pt x="272681" y="23987"/>
                </a:lnTo>
                <a:lnTo>
                  <a:pt x="230502" y="41820"/>
                </a:lnTo>
                <a:lnTo>
                  <a:pt x="190874" y="64057"/>
                </a:lnTo>
                <a:lnTo>
                  <a:pt x="154107" y="90390"/>
                </a:lnTo>
                <a:lnTo>
                  <a:pt x="120510" y="120510"/>
                </a:lnTo>
                <a:lnTo>
                  <a:pt x="90390" y="154107"/>
                </a:lnTo>
                <a:lnTo>
                  <a:pt x="64057" y="190874"/>
                </a:lnTo>
                <a:lnTo>
                  <a:pt x="41820" y="230502"/>
                </a:lnTo>
                <a:lnTo>
                  <a:pt x="23987" y="272681"/>
                </a:lnTo>
                <a:lnTo>
                  <a:pt x="10866" y="317103"/>
                </a:lnTo>
                <a:lnTo>
                  <a:pt x="2768" y="363459"/>
                </a:lnTo>
                <a:lnTo>
                  <a:pt x="0" y="411441"/>
                </a:lnTo>
                <a:lnTo>
                  <a:pt x="2768" y="459423"/>
                </a:lnTo>
                <a:lnTo>
                  <a:pt x="10866" y="505780"/>
                </a:lnTo>
                <a:lnTo>
                  <a:pt x="23987" y="550202"/>
                </a:lnTo>
                <a:lnTo>
                  <a:pt x="41820" y="592381"/>
                </a:lnTo>
                <a:lnTo>
                  <a:pt x="64057" y="632008"/>
                </a:lnTo>
                <a:lnTo>
                  <a:pt x="90390" y="668775"/>
                </a:lnTo>
                <a:lnTo>
                  <a:pt x="120510" y="702373"/>
                </a:lnTo>
                <a:lnTo>
                  <a:pt x="154107" y="732493"/>
                </a:lnTo>
                <a:lnTo>
                  <a:pt x="190874" y="758826"/>
                </a:lnTo>
                <a:lnTo>
                  <a:pt x="230502" y="781063"/>
                </a:lnTo>
                <a:lnTo>
                  <a:pt x="272681" y="798896"/>
                </a:lnTo>
                <a:lnTo>
                  <a:pt x="317103" y="812017"/>
                </a:lnTo>
                <a:lnTo>
                  <a:pt x="363459" y="820115"/>
                </a:lnTo>
                <a:lnTo>
                  <a:pt x="411441" y="822883"/>
                </a:lnTo>
                <a:lnTo>
                  <a:pt x="459423" y="820115"/>
                </a:lnTo>
                <a:lnTo>
                  <a:pt x="505780" y="812017"/>
                </a:lnTo>
                <a:lnTo>
                  <a:pt x="550202" y="798896"/>
                </a:lnTo>
                <a:lnTo>
                  <a:pt x="592381" y="781063"/>
                </a:lnTo>
                <a:lnTo>
                  <a:pt x="632008" y="758826"/>
                </a:lnTo>
                <a:lnTo>
                  <a:pt x="668775" y="732493"/>
                </a:lnTo>
                <a:lnTo>
                  <a:pt x="702373" y="702373"/>
                </a:lnTo>
                <a:lnTo>
                  <a:pt x="732493" y="668775"/>
                </a:lnTo>
                <a:lnTo>
                  <a:pt x="758826" y="632008"/>
                </a:lnTo>
                <a:lnTo>
                  <a:pt x="781063" y="592381"/>
                </a:lnTo>
                <a:lnTo>
                  <a:pt x="798896" y="550202"/>
                </a:lnTo>
                <a:lnTo>
                  <a:pt x="812017" y="505780"/>
                </a:lnTo>
                <a:lnTo>
                  <a:pt x="820115" y="459423"/>
                </a:lnTo>
                <a:lnTo>
                  <a:pt x="822883" y="411441"/>
                </a:lnTo>
                <a:lnTo>
                  <a:pt x="820115" y="363459"/>
                </a:lnTo>
                <a:lnTo>
                  <a:pt x="812017" y="317103"/>
                </a:lnTo>
                <a:lnTo>
                  <a:pt x="798896" y="272681"/>
                </a:lnTo>
                <a:lnTo>
                  <a:pt x="781063" y="230502"/>
                </a:lnTo>
                <a:lnTo>
                  <a:pt x="758826" y="190874"/>
                </a:lnTo>
                <a:lnTo>
                  <a:pt x="732493" y="154107"/>
                </a:lnTo>
                <a:lnTo>
                  <a:pt x="702373" y="120510"/>
                </a:lnTo>
                <a:lnTo>
                  <a:pt x="668775" y="90390"/>
                </a:lnTo>
                <a:lnTo>
                  <a:pt x="632008" y="64057"/>
                </a:lnTo>
                <a:lnTo>
                  <a:pt x="592381" y="41820"/>
                </a:lnTo>
                <a:lnTo>
                  <a:pt x="550202" y="23987"/>
                </a:lnTo>
                <a:lnTo>
                  <a:pt x="505780" y="10866"/>
                </a:lnTo>
                <a:lnTo>
                  <a:pt x="459423" y="2768"/>
                </a:lnTo>
                <a:lnTo>
                  <a:pt x="411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D411C85-902C-43E3-A4BA-8AB0671CD22A}"/>
              </a:ext>
            </a:extLst>
          </p:cNvPr>
          <p:cNvGrpSpPr>
            <a:grpSpLocks noChangeAspect="1"/>
          </p:cNvGrpSpPr>
          <p:nvPr/>
        </p:nvGrpSpPr>
        <p:grpSpPr>
          <a:xfrm>
            <a:off x="1490509" y="4467373"/>
            <a:ext cx="214886" cy="526378"/>
            <a:chOff x="9257554" y="-500162"/>
            <a:chExt cx="1512220" cy="3704277"/>
          </a:xfrm>
        </p:grpSpPr>
        <p:sp>
          <p:nvSpPr>
            <p:cNvPr id="63" name="Rectangle: Top Corners Rounded 62">
              <a:extLst>
                <a:ext uri="{FF2B5EF4-FFF2-40B4-BE49-F238E27FC236}">
                  <a16:creationId xmlns:a16="http://schemas.microsoft.com/office/drawing/2014/main" id="{1A72C876-8CC1-449C-9908-EA897342EE66}"/>
                </a:ext>
              </a:extLst>
            </p:cNvPr>
            <p:cNvSpPr/>
            <p:nvPr/>
          </p:nvSpPr>
          <p:spPr>
            <a:xfrm rot="10800000">
              <a:off x="9328297" y="1360968"/>
              <a:ext cx="1368055" cy="17508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</p:spPr>
          <p:txBody>
            <a:bodyPr wrap="none" rtlCol="0" anchor="ctr">
              <a:noAutofit/>
            </a:bodyPr>
            <a:lstStyle/>
            <a:p>
              <a:pPr marL="12700" algn="l">
                <a:lnSpc>
                  <a:spcPct val="100000"/>
                </a:lnSpc>
                <a:spcBef>
                  <a:spcPts val="100"/>
                </a:spcBef>
              </a:pPr>
              <a:endParaRPr lang="en-US" sz="1600" b="1" spc="-20" dirty="0">
                <a:cs typeface="Arial"/>
              </a:endParaRPr>
            </a:p>
          </p:txBody>
        </p:sp>
        <p:pic>
          <p:nvPicPr>
            <p:cNvPr id="64" name="Graphic 63">
              <a:extLst>
                <a:ext uri="{FF2B5EF4-FFF2-40B4-BE49-F238E27FC236}">
                  <a16:creationId xmlns:a16="http://schemas.microsoft.com/office/drawing/2014/main" id="{5F4AE8C9-50FB-48D9-B99C-E6792FAD61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b="48025"/>
            <a:stretch/>
          </p:blipFill>
          <p:spPr>
            <a:xfrm>
              <a:off x="9257554" y="-500162"/>
              <a:ext cx="1512220" cy="1857757"/>
            </a:xfrm>
            <a:prstGeom prst="rect">
              <a:avLst/>
            </a:prstGeom>
          </p:spPr>
        </p:pic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341890B8-61D5-45B8-960A-3ED42FE6C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b="48025"/>
            <a:stretch/>
          </p:blipFill>
          <p:spPr>
            <a:xfrm flipV="1">
              <a:off x="9257554" y="1346358"/>
              <a:ext cx="1512220" cy="1857757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B6DE5EC-1C25-40C1-83C3-E3EDBA1D2272}"/>
              </a:ext>
            </a:extLst>
          </p:cNvPr>
          <p:cNvGrpSpPr/>
          <p:nvPr/>
        </p:nvGrpSpPr>
        <p:grpSpPr>
          <a:xfrm>
            <a:off x="1389673" y="5567844"/>
            <a:ext cx="416559" cy="604405"/>
            <a:chOff x="9611652" y="3351258"/>
            <a:chExt cx="752589" cy="1091968"/>
          </a:xfrm>
        </p:grpSpPr>
        <p:pic>
          <p:nvPicPr>
            <p:cNvPr id="67" name="Graphic 66">
              <a:extLst>
                <a:ext uri="{FF2B5EF4-FFF2-40B4-BE49-F238E27FC236}">
                  <a16:creationId xmlns:a16="http://schemas.microsoft.com/office/drawing/2014/main" id="{11E79E13-6CF4-43AA-88DD-0947A0C7A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9672262" y="3351258"/>
              <a:ext cx="691979" cy="568410"/>
            </a:xfrm>
            <a:prstGeom prst="rect">
              <a:avLst/>
            </a:prstGeom>
          </p:spPr>
        </p:pic>
        <p:pic>
          <p:nvPicPr>
            <p:cNvPr id="68" name="Graphic 67">
              <a:extLst>
                <a:ext uri="{FF2B5EF4-FFF2-40B4-BE49-F238E27FC236}">
                  <a16:creationId xmlns:a16="http://schemas.microsoft.com/office/drawing/2014/main" id="{27BE04A4-D27D-402E-9B6F-9294E4A3A5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9611652" y="4057065"/>
              <a:ext cx="369572" cy="369572"/>
            </a:xfrm>
            <a:prstGeom prst="rect">
              <a:avLst/>
            </a:prstGeom>
          </p:spPr>
        </p:pic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7456376E-540C-493A-B4AC-48E34BA759D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197218" y="4040890"/>
              <a:ext cx="164248" cy="402336"/>
              <a:chOff x="9257554" y="-500162"/>
              <a:chExt cx="1512220" cy="3704277"/>
            </a:xfrm>
          </p:grpSpPr>
          <p:sp>
            <p:nvSpPr>
              <p:cNvPr id="70" name="Rectangle: Top Corners Rounded 69">
                <a:extLst>
                  <a:ext uri="{FF2B5EF4-FFF2-40B4-BE49-F238E27FC236}">
                    <a16:creationId xmlns:a16="http://schemas.microsoft.com/office/drawing/2014/main" id="{B5DD9373-EBCE-4F03-B1FC-CC9973B74235}"/>
                  </a:ext>
                </a:extLst>
              </p:cNvPr>
              <p:cNvSpPr/>
              <p:nvPr/>
            </p:nvSpPr>
            <p:spPr>
              <a:xfrm rot="10800000">
                <a:off x="9328297" y="1360968"/>
                <a:ext cx="1368055" cy="175082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</p:spPr>
            <p:txBody>
              <a:bodyPr wrap="none" rtlCol="0" anchor="ctr">
                <a:noAutofit/>
              </a:bodyPr>
              <a:lstStyle/>
              <a:p>
                <a:pPr marL="12700" algn="l">
                  <a:lnSpc>
                    <a:spcPct val="100000"/>
                  </a:lnSpc>
                  <a:spcBef>
                    <a:spcPts val="100"/>
                  </a:spcBef>
                </a:pPr>
                <a:endParaRPr lang="en-US" sz="1600" b="1" spc="-20" dirty="0">
                  <a:cs typeface="Arial"/>
                </a:endParaRPr>
              </a:p>
            </p:txBody>
          </p:sp>
          <p:pic>
            <p:nvPicPr>
              <p:cNvPr id="71" name="Graphic 70">
                <a:extLst>
                  <a:ext uri="{FF2B5EF4-FFF2-40B4-BE49-F238E27FC236}">
                    <a16:creationId xmlns:a16="http://schemas.microsoft.com/office/drawing/2014/main" id="{4449EB41-01DA-4FA9-AF0D-C1B9F56E57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rcRect b="48025"/>
              <a:stretch/>
            </p:blipFill>
            <p:spPr>
              <a:xfrm>
                <a:off x="9257554" y="-500162"/>
                <a:ext cx="1512220" cy="1857757"/>
              </a:xfrm>
              <a:prstGeom prst="rect">
                <a:avLst/>
              </a:prstGeom>
            </p:spPr>
          </p:pic>
          <p:pic>
            <p:nvPicPr>
              <p:cNvPr id="72" name="Graphic 71">
                <a:extLst>
                  <a:ext uri="{FF2B5EF4-FFF2-40B4-BE49-F238E27FC236}">
                    <a16:creationId xmlns:a16="http://schemas.microsoft.com/office/drawing/2014/main" id="{69E85544-6DD6-416B-AD84-CFA2EE80AC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rcRect b="48025"/>
              <a:stretch/>
            </p:blipFill>
            <p:spPr>
              <a:xfrm flipV="1">
                <a:off x="9257554" y="1346358"/>
                <a:ext cx="1512220" cy="1857757"/>
              </a:xfrm>
              <a:prstGeom prst="rect">
                <a:avLst/>
              </a:prstGeom>
            </p:spPr>
          </p:pic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E2398B9-9DD7-4F10-B4BB-634665FC5598}"/>
              </a:ext>
            </a:extLst>
          </p:cNvPr>
          <p:cNvGrpSpPr/>
          <p:nvPr/>
        </p:nvGrpSpPr>
        <p:grpSpPr>
          <a:xfrm>
            <a:off x="894039" y="914401"/>
            <a:ext cx="1441373" cy="1441373"/>
            <a:chOff x="907770" y="1066801"/>
            <a:chExt cx="1371600" cy="1371600"/>
          </a:xfrm>
        </p:grpSpPr>
        <p:sp>
          <p:nvSpPr>
            <p:cNvPr id="74" name="object 15">
              <a:extLst>
                <a:ext uri="{FF2B5EF4-FFF2-40B4-BE49-F238E27FC236}">
                  <a16:creationId xmlns:a16="http://schemas.microsoft.com/office/drawing/2014/main" id="{D52004B4-6054-446E-B575-A1020E446F02}"/>
                </a:ext>
              </a:extLst>
            </p:cNvPr>
            <p:cNvSpPr/>
            <p:nvPr/>
          </p:nvSpPr>
          <p:spPr>
            <a:xfrm>
              <a:off x="907770" y="1066801"/>
              <a:ext cx="1371600" cy="1371600"/>
            </a:xfrm>
            <a:custGeom>
              <a:avLst/>
              <a:gdLst/>
              <a:ahLst/>
              <a:cxnLst/>
              <a:rect l="l" t="t" r="r" b="b"/>
              <a:pathLst>
                <a:path w="822960" h="822960">
                  <a:moveTo>
                    <a:pt x="411441" y="0"/>
                  </a:moveTo>
                  <a:lnTo>
                    <a:pt x="363459" y="2768"/>
                  </a:lnTo>
                  <a:lnTo>
                    <a:pt x="317103" y="10866"/>
                  </a:lnTo>
                  <a:lnTo>
                    <a:pt x="272681" y="23987"/>
                  </a:lnTo>
                  <a:lnTo>
                    <a:pt x="230502" y="41820"/>
                  </a:lnTo>
                  <a:lnTo>
                    <a:pt x="190874" y="64057"/>
                  </a:lnTo>
                  <a:lnTo>
                    <a:pt x="154107" y="90390"/>
                  </a:lnTo>
                  <a:lnTo>
                    <a:pt x="120510" y="120510"/>
                  </a:lnTo>
                  <a:lnTo>
                    <a:pt x="90390" y="154107"/>
                  </a:lnTo>
                  <a:lnTo>
                    <a:pt x="64057" y="190874"/>
                  </a:lnTo>
                  <a:lnTo>
                    <a:pt x="41820" y="230502"/>
                  </a:lnTo>
                  <a:lnTo>
                    <a:pt x="23987" y="272681"/>
                  </a:lnTo>
                  <a:lnTo>
                    <a:pt x="10866" y="317103"/>
                  </a:lnTo>
                  <a:lnTo>
                    <a:pt x="2768" y="363459"/>
                  </a:lnTo>
                  <a:lnTo>
                    <a:pt x="0" y="411441"/>
                  </a:lnTo>
                  <a:lnTo>
                    <a:pt x="2768" y="459423"/>
                  </a:lnTo>
                  <a:lnTo>
                    <a:pt x="10866" y="505780"/>
                  </a:lnTo>
                  <a:lnTo>
                    <a:pt x="23987" y="550202"/>
                  </a:lnTo>
                  <a:lnTo>
                    <a:pt x="41820" y="592381"/>
                  </a:lnTo>
                  <a:lnTo>
                    <a:pt x="64057" y="632008"/>
                  </a:lnTo>
                  <a:lnTo>
                    <a:pt x="90390" y="668775"/>
                  </a:lnTo>
                  <a:lnTo>
                    <a:pt x="120510" y="702373"/>
                  </a:lnTo>
                  <a:lnTo>
                    <a:pt x="154107" y="732493"/>
                  </a:lnTo>
                  <a:lnTo>
                    <a:pt x="190874" y="758826"/>
                  </a:lnTo>
                  <a:lnTo>
                    <a:pt x="230502" y="781063"/>
                  </a:lnTo>
                  <a:lnTo>
                    <a:pt x="272681" y="798896"/>
                  </a:lnTo>
                  <a:lnTo>
                    <a:pt x="317103" y="812017"/>
                  </a:lnTo>
                  <a:lnTo>
                    <a:pt x="363459" y="820115"/>
                  </a:lnTo>
                  <a:lnTo>
                    <a:pt x="411441" y="822883"/>
                  </a:lnTo>
                  <a:lnTo>
                    <a:pt x="459423" y="820115"/>
                  </a:lnTo>
                  <a:lnTo>
                    <a:pt x="505780" y="812017"/>
                  </a:lnTo>
                  <a:lnTo>
                    <a:pt x="550202" y="798896"/>
                  </a:lnTo>
                  <a:lnTo>
                    <a:pt x="592381" y="781063"/>
                  </a:lnTo>
                  <a:lnTo>
                    <a:pt x="632008" y="758826"/>
                  </a:lnTo>
                  <a:lnTo>
                    <a:pt x="668775" y="732493"/>
                  </a:lnTo>
                  <a:lnTo>
                    <a:pt x="702373" y="702373"/>
                  </a:lnTo>
                  <a:lnTo>
                    <a:pt x="732493" y="668775"/>
                  </a:lnTo>
                  <a:lnTo>
                    <a:pt x="758826" y="632008"/>
                  </a:lnTo>
                  <a:lnTo>
                    <a:pt x="781063" y="592381"/>
                  </a:lnTo>
                  <a:lnTo>
                    <a:pt x="798896" y="550202"/>
                  </a:lnTo>
                  <a:lnTo>
                    <a:pt x="812017" y="505780"/>
                  </a:lnTo>
                  <a:lnTo>
                    <a:pt x="820115" y="459423"/>
                  </a:lnTo>
                  <a:lnTo>
                    <a:pt x="822883" y="411441"/>
                  </a:lnTo>
                  <a:lnTo>
                    <a:pt x="820115" y="363459"/>
                  </a:lnTo>
                  <a:lnTo>
                    <a:pt x="812017" y="317103"/>
                  </a:lnTo>
                  <a:lnTo>
                    <a:pt x="798896" y="272681"/>
                  </a:lnTo>
                  <a:lnTo>
                    <a:pt x="781063" y="230502"/>
                  </a:lnTo>
                  <a:lnTo>
                    <a:pt x="758826" y="190874"/>
                  </a:lnTo>
                  <a:lnTo>
                    <a:pt x="732493" y="154107"/>
                  </a:lnTo>
                  <a:lnTo>
                    <a:pt x="702373" y="120510"/>
                  </a:lnTo>
                  <a:lnTo>
                    <a:pt x="668775" y="90390"/>
                  </a:lnTo>
                  <a:lnTo>
                    <a:pt x="632008" y="64057"/>
                  </a:lnTo>
                  <a:lnTo>
                    <a:pt x="592381" y="41820"/>
                  </a:lnTo>
                  <a:lnTo>
                    <a:pt x="550202" y="23987"/>
                  </a:lnTo>
                  <a:lnTo>
                    <a:pt x="505780" y="10866"/>
                  </a:lnTo>
                  <a:lnTo>
                    <a:pt x="459423" y="2768"/>
                  </a:lnTo>
                  <a:lnTo>
                    <a:pt x="4114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Graphic 74">
              <a:extLst>
                <a:ext uri="{FF2B5EF4-FFF2-40B4-BE49-F238E27FC236}">
                  <a16:creationId xmlns:a16="http://schemas.microsoft.com/office/drawing/2014/main" id="{EBC4862A-4C2D-484E-8FC7-E242D2DBB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111031" y="1298918"/>
              <a:ext cx="966401" cy="79383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76D7FF4-A1D7-4C50-A5C5-A001B96082F9}"/>
              </a:ext>
            </a:extLst>
          </p:cNvPr>
          <p:cNvGrpSpPr/>
          <p:nvPr/>
        </p:nvGrpSpPr>
        <p:grpSpPr>
          <a:xfrm>
            <a:off x="894039" y="2625219"/>
            <a:ext cx="1437462" cy="1437462"/>
            <a:chOff x="907770" y="2694803"/>
            <a:chExt cx="1367878" cy="1367878"/>
          </a:xfrm>
        </p:grpSpPr>
        <p:sp>
          <p:nvSpPr>
            <p:cNvPr id="77" name="object 9">
              <a:extLst>
                <a:ext uri="{FF2B5EF4-FFF2-40B4-BE49-F238E27FC236}">
                  <a16:creationId xmlns:a16="http://schemas.microsoft.com/office/drawing/2014/main" id="{42ADD62A-8D43-481C-A2A7-3039A262EC1A}"/>
                </a:ext>
              </a:extLst>
            </p:cNvPr>
            <p:cNvSpPr/>
            <p:nvPr/>
          </p:nvSpPr>
          <p:spPr>
            <a:xfrm>
              <a:off x="907770" y="2694803"/>
              <a:ext cx="1367878" cy="1367878"/>
            </a:xfrm>
            <a:custGeom>
              <a:avLst/>
              <a:gdLst/>
              <a:ahLst/>
              <a:cxnLst/>
              <a:rect l="l" t="t" r="r" b="b"/>
              <a:pathLst>
                <a:path w="1949450" h="1949450">
                  <a:moveTo>
                    <a:pt x="974623" y="0"/>
                  </a:moveTo>
                  <a:lnTo>
                    <a:pt x="925979" y="1192"/>
                  </a:lnTo>
                  <a:lnTo>
                    <a:pt x="877952" y="4733"/>
                  </a:lnTo>
                  <a:lnTo>
                    <a:pt x="830599" y="10567"/>
                  </a:lnTo>
                  <a:lnTo>
                    <a:pt x="783974" y="18637"/>
                  </a:lnTo>
                  <a:lnTo>
                    <a:pt x="738135" y="28888"/>
                  </a:lnTo>
                  <a:lnTo>
                    <a:pt x="693136" y="41264"/>
                  </a:lnTo>
                  <a:lnTo>
                    <a:pt x="649034" y="55708"/>
                  </a:lnTo>
                  <a:lnTo>
                    <a:pt x="605885" y="72167"/>
                  </a:lnTo>
                  <a:lnTo>
                    <a:pt x="563743" y="90582"/>
                  </a:lnTo>
                  <a:lnTo>
                    <a:pt x="522666" y="110900"/>
                  </a:lnTo>
                  <a:lnTo>
                    <a:pt x="482709" y="133063"/>
                  </a:lnTo>
                  <a:lnTo>
                    <a:pt x="443927" y="157016"/>
                  </a:lnTo>
                  <a:lnTo>
                    <a:pt x="406377" y="182703"/>
                  </a:lnTo>
                  <a:lnTo>
                    <a:pt x="370115" y="210068"/>
                  </a:lnTo>
                  <a:lnTo>
                    <a:pt x="335195" y="239056"/>
                  </a:lnTo>
                  <a:lnTo>
                    <a:pt x="301675" y="269610"/>
                  </a:lnTo>
                  <a:lnTo>
                    <a:pt x="269610" y="301675"/>
                  </a:lnTo>
                  <a:lnTo>
                    <a:pt x="239056" y="335195"/>
                  </a:lnTo>
                  <a:lnTo>
                    <a:pt x="210068" y="370115"/>
                  </a:lnTo>
                  <a:lnTo>
                    <a:pt x="182703" y="406377"/>
                  </a:lnTo>
                  <a:lnTo>
                    <a:pt x="157016" y="443927"/>
                  </a:lnTo>
                  <a:lnTo>
                    <a:pt x="133063" y="482709"/>
                  </a:lnTo>
                  <a:lnTo>
                    <a:pt x="110900" y="522666"/>
                  </a:lnTo>
                  <a:lnTo>
                    <a:pt x="90582" y="563743"/>
                  </a:lnTo>
                  <a:lnTo>
                    <a:pt x="72167" y="605885"/>
                  </a:lnTo>
                  <a:lnTo>
                    <a:pt x="55708" y="649034"/>
                  </a:lnTo>
                  <a:lnTo>
                    <a:pt x="41264" y="693136"/>
                  </a:lnTo>
                  <a:lnTo>
                    <a:pt x="28888" y="738135"/>
                  </a:lnTo>
                  <a:lnTo>
                    <a:pt x="18637" y="783974"/>
                  </a:lnTo>
                  <a:lnTo>
                    <a:pt x="10567" y="830599"/>
                  </a:lnTo>
                  <a:lnTo>
                    <a:pt x="4733" y="877952"/>
                  </a:lnTo>
                  <a:lnTo>
                    <a:pt x="1192" y="925979"/>
                  </a:lnTo>
                  <a:lnTo>
                    <a:pt x="0" y="974623"/>
                  </a:lnTo>
                  <a:lnTo>
                    <a:pt x="1192" y="1023266"/>
                  </a:lnTo>
                  <a:lnTo>
                    <a:pt x="4733" y="1071292"/>
                  </a:lnTo>
                  <a:lnTo>
                    <a:pt x="10567" y="1118644"/>
                  </a:lnTo>
                  <a:lnTo>
                    <a:pt x="18637" y="1165268"/>
                  </a:lnTo>
                  <a:lnTo>
                    <a:pt x="28888" y="1211107"/>
                  </a:lnTo>
                  <a:lnTo>
                    <a:pt x="41264" y="1256105"/>
                  </a:lnTo>
                  <a:lnTo>
                    <a:pt x="55708" y="1300207"/>
                  </a:lnTo>
                  <a:lnTo>
                    <a:pt x="72167" y="1343356"/>
                  </a:lnTo>
                  <a:lnTo>
                    <a:pt x="90582" y="1385497"/>
                  </a:lnTo>
                  <a:lnTo>
                    <a:pt x="110900" y="1426574"/>
                  </a:lnTo>
                  <a:lnTo>
                    <a:pt x="133063" y="1466532"/>
                  </a:lnTo>
                  <a:lnTo>
                    <a:pt x="157016" y="1505313"/>
                  </a:lnTo>
                  <a:lnTo>
                    <a:pt x="182703" y="1542863"/>
                  </a:lnTo>
                  <a:lnTo>
                    <a:pt x="210068" y="1579126"/>
                  </a:lnTo>
                  <a:lnTo>
                    <a:pt x="239056" y="1614045"/>
                  </a:lnTo>
                  <a:lnTo>
                    <a:pt x="269610" y="1647566"/>
                  </a:lnTo>
                  <a:lnTo>
                    <a:pt x="301675" y="1679631"/>
                  </a:lnTo>
                  <a:lnTo>
                    <a:pt x="335195" y="1710186"/>
                  </a:lnTo>
                  <a:lnTo>
                    <a:pt x="370115" y="1739174"/>
                  </a:lnTo>
                  <a:lnTo>
                    <a:pt x="406377" y="1766540"/>
                  </a:lnTo>
                  <a:lnTo>
                    <a:pt x="443927" y="1792227"/>
                  </a:lnTo>
                  <a:lnTo>
                    <a:pt x="482709" y="1816180"/>
                  </a:lnTo>
                  <a:lnTo>
                    <a:pt x="522666" y="1838344"/>
                  </a:lnTo>
                  <a:lnTo>
                    <a:pt x="563743" y="1858661"/>
                  </a:lnTo>
                  <a:lnTo>
                    <a:pt x="605885" y="1877077"/>
                  </a:lnTo>
                  <a:lnTo>
                    <a:pt x="649034" y="1893536"/>
                  </a:lnTo>
                  <a:lnTo>
                    <a:pt x="693136" y="1907981"/>
                  </a:lnTo>
                  <a:lnTo>
                    <a:pt x="738135" y="1920357"/>
                  </a:lnTo>
                  <a:lnTo>
                    <a:pt x="783974" y="1930608"/>
                  </a:lnTo>
                  <a:lnTo>
                    <a:pt x="830599" y="1938679"/>
                  </a:lnTo>
                  <a:lnTo>
                    <a:pt x="877952" y="1944512"/>
                  </a:lnTo>
                  <a:lnTo>
                    <a:pt x="925979" y="1948054"/>
                  </a:lnTo>
                  <a:lnTo>
                    <a:pt x="974623" y="1949246"/>
                  </a:lnTo>
                  <a:lnTo>
                    <a:pt x="1023267" y="1948054"/>
                  </a:lnTo>
                  <a:lnTo>
                    <a:pt x="1071294" y="1944512"/>
                  </a:lnTo>
                  <a:lnTo>
                    <a:pt x="1118647" y="1938679"/>
                  </a:lnTo>
                  <a:lnTo>
                    <a:pt x="1165272" y="1930608"/>
                  </a:lnTo>
                  <a:lnTo>
                    <a:pt x="1211111" y="1920357"/>
                  </a:lnTo>
                  <a:lnTo>
                    <a:pt x="1256110" y="1907981"/>
                  </a:lnTo>
                  <a:lnTo>
                    <a:pt x="1300212" y="1893536"/>
                  </a:lnTo>
                  <a:lnTo>
                    <a:pt x="1343361" y="1877077"/>
                  </a:lnTo>
                  <a:lnTo>
                    <a:pt x="1385503" y="1858661"/>
                  </a:lnTo>
                  <a:lnTo>
                    <a:pt x="1426580" y="1838344"/>
                  </a:lnTo>
                  <a:lnTo>
                    <a:pt x="1466537" y="1816180"/>
                  </a:lnTo>
                  <a:lnTo>
                    <a:pt x="1505319" y="1792227"/>
                  </a:lnTo>
                  <a:lnTo>
                    <a:pt x="1542869" y="1766540"/>
                  </a:lnTo>
                  <a:lnTo>
                    <a:pt x="1579131" y="1739174"/>
                  </a:lnTo>
                  <a:lnTo>
                    <a:pt x="1614050" y="1710186"/>
                  </a:lnTo>
                  <a:lnTo>
                    <a:pt x="1647570" y="1679631"/>
                  </a:lnTo>
                  <a:lnTo>
                    <a:pt x="1679636" y="1647566"/>
                  </a:lnTo>
                  <a:lnTo>
                    <a:pt x="1710190" y="1614045"/>
                  </a:lnTo>
                  <a:lnTo>
                    <a:pt x="1739178" y="1579126"/>
                  </a:lnTo>
                  <a:lnTo>
                    <a:pt x="1766543" y="1542863"/>
                  </a:lnTo>
                  <a:lnTo>
                    <a:pt x="1792230" y="1505313"/>
                  </a:lnTo>
                  <a:lnTo>
                    <a:pt x="1816183" y="1466532"/>
                  </a:lnTo>
                  <a:lnTo>
                    <a:pt x="1838346" y="1426574"/>
                  </a:lnTo>
                  <a:lnTo>
                    <a:pt x="1858664" y="1385497"/>
                  </a:lnTo>
                  <a:lnTo>
                    <a:pt x="1877079" y="1343356"/>
                  </a:lnTo>
                  <a:lnTo>
                    <a:pt x="1893537" y="1300207"/>
                  </a:lnTo>
                  <a:lnTo>
                    <a:pt x="1907982" y="1256105"/>
                  </a:lnTo>
                  <a:lnTo>
                    <a:pt x="1920358" y="1211107"/>
                  </a:lnTo>
                  <a:lnTo>
                    <a:pt x="1930609" y="1165268"/>
                  </a:lnTo>
                  <a:lnTo>
                    <a:pt x="1938679" y="1118644"/>
                  </a:lnTo>
                  <a:lnTo>
                    <a:pt x="1944513" y="1071292"/>
                  </a:lnTo>
                  <a:lnTo>
                    <a:pt x="1948054" y="1023266"/>
                  </a:lnTo>
                  <a:lnTo>
                    <a:pt x="1949246" y="974623"/>
                  </a:lnTo>
                  <a:lnTo>
                    <a:pt x="1948054" y="925979"/>
                  </a:lnTo>
                  <a:lnTo>
                    <a:pt x="1944513" y="877952"/>
                  </a:lnTo>
                  <a:lnTo>
                    <a:pt x="1938679" y="830599"/>
                  </a:lnTo>
                  <a:lnTo>
                    <a:pt x="1930609" y="783974"/>
                  </a:lnTo>
                  <a:lnTo>
                    <a:pt x="1920358" y="738135"/>
                  </a:lnTo>
                  <a:lnTo>
                    <a:pt x="1907982" y="693136"/>
                  </a:lnTo>
                  <a:lnTo>
                    <a:pt x="1893537" y="649034"/>
                  </a:lnTo>
                  <a:lnTo>
                    <a:pt x="1877079" y="605885"/>
                  </a:lnTo>
                  <a:lnTo>
                    <a:pt x="1858664" y="563743"/>
                  </a:lnTo>
                  <a:lnTo>
                    <a:pt x="1838346" y="522666"/>
                  </a:lnTo>
                  <a:lnTo>
                    <a:pt x="1816183" y="482709"/>
                  </a:lnTo>
                  <a:lnTo>
                    <a:pt x="1792230" y="443927"/>
                  </a:lnTo>
                  <a:lnTo>
                    <a:pt x="1766543" y="406377"/>
                  </a:lnTo>
                  <a:lnTo>
                    <a:pt x="1739178" y="370115"/>
                  </a:lnTo>
                  <a:lnTo>
                    <a:pt x="1710190" y="335195"/>
                  </a:lnTo>
                  <a:lnTo>
                    <a:pt x="1679636" y="301675"/>
                  </a:lnTo>
                  <a:lnTo>
                    <a:pt x="1647570" y="269610"/>
                  </a:lnTo>
                  <a:lnTo>
                    <a:pt x="1614050" y="239056"/>
                  </a:lnTo>
                  <a:lnTo>
                    <a:pt x="1579131" y="210068"/>
                  </a:lnTo>
                  <a:lnTo>
                    <a:pt x="1542869" y="182703"/>
                  </a:lnTo>
                  <a:lnTo>
                    <a:pt x="1505319" y="157016"/>
                  </a:lnTo>
                  <a:lnTo>
                    <a:pt x="1466537" y="133063"/>
                  </a:lnTo>
                  <a:lnTo>
                    <a:pt x="1426580" y="110900"/>
                  </a:lnTo>
                  <a:lnTo>
                    <a:pt x="1385503" y="90582"/>
                  </a:lnTo>
                  <a:lnTo>
                    <a:pt x="1343361" y="72167"/>
                  </a:lnTo>
                  <a:lnTo>
                    <a:pt x="1300212" y="55708"/>
                  </a:lnTo>
                  <a:lnTo>
                    <a:pt x="1256110" y="41264"/>
                  </a:lnTo>
                  <a:lnTo>
                    <a:pt x="1211111" y="28888"/>
                  </a:lnTo>
                  <a:lnTo>
                    <a:pt x="1165272" y="18637"/>
                  </a:lnTo>
                  <a:lnTo>
                    <a:pt x="1118647" y="10567"/>
                  </a:lnTo>
                  <a:lnTo>
                    <a:pt x="1071294" y="4733"/>
                  </a:lnTo>
                  <a:lnTo>
                    <a:pt x="1023267" y="1192"/>
                  </a:lnTo>
                  <a:lnTo>
                    <a:pt x="9746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Graphic 77">
              <a:extLst>
                <a:ext uri="{FF2B5EF4-FFF2-40B4-BE49-F238E27FC236}">
                  <a16:creationId xmlns:a16="http://schemas.microsoft.com/office/drawing/2014/main" id="{938F485D-702D-4D8E-ADE4-56077E736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151550" y="2938583"/>
              <a:ext cx="880318" cy="8803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338312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5">
            <a:extLst>
              <a:ext uri="{FF2B5EF4-FFF2-40B4-BE49-F238E27FC236}">
                <a16:creationId xmlns:a16="http://schemas.microsoft.com/office/drawing/2014/main" id="{27E467E6-FF6D-42B0-8E20-8A4271109CD7}"/>
              </a:ext>
            </a:extLst>
          </p:cNvPr>
          <p:cNvSpPr/>
          <p:nvPr/>
        </p:nvSpPr>
        <p:spPr>
          <a:xfrm>
            <a:off x="109728" y="0"/>
            <a:ext cx="2976880" cy="6858000"/>
          </a:xfrm>
          <a:custGeom>
            <a:avLst/>
            <a:gdLst/>
            <a:ahLst/>
            <a:cxnLst/>
            <a:rect l="l" t="t" r="r" b="b"/>
            <a:pathLst>
              <a:path w="2976880" h="6858000">
                <a:moveTo>
                  <a:pt x="0" y="6858000"/>
                </a:moveTo>
                <a:lnTo>
                  <a:pt x="2976372" y="6858000"/>
                </a:lnTo>
                <a:lnTo>
                  <a:pt x="297637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4EA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350B85-6834-4C7E-95EA-594E537670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MEDICARE FOR GROUP MEMBERS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DD1F7-2A47-4E09-90AB-18095A855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C7C7-B0FF-451D-99FE-9EA893039DF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5" name="object 6">
            <a:extLst>
              <a:ext uri="{FF2B5EF4-FFF2-40B4-BE49-F238E27FC236}">
                <a16:creationId xmlns:a16="http://schemas.microsoft.com/office/drawing/2014/main" id="{5DA2FA83-0FFD-4125-96D6-FAA2823D71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41115" y="816247"/>
            <a:ext cx="6669685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/>
              <a:t>Part </a:t>
            </a:r>
            <a:r>
              <a:rPr lang="en-US" sz="2600" dirty="0"/>
              <a:t>D</a:t>
            </a:r>
            <a:r>
              <a:rPr sz="2600" dirty="0"/>
              <a:t>: </a:t>
            </a:r>
            <a:r>
              <a:rPr lang="en-US" sz="2600" spc="-5" dirty="0"/>
              <a:t>Prescription Drug Coverage</a:t>
            </a:r>
            <a:endParaRPr sz="2600" dirty="0"/>
          </a:p>
        </p:txBody>
      </p:sp>
      <p:sp>
        <p:nvSpPr>
          <p:cNvPr id="33" name="object 15">
            <a:extLst>
              <a:ext uri="{FF2B5EF4-FFF2-40B4-BE49-F238E27FC236}">
                <a16:creationId xmlns:a16="http://schemas.microsoft.com/office/drawing/2014/main" id="{E9D12222-6AAC-47E9-8A9A-CD636419223C}"/>
              </a:ext>
            </a:extLst>
          </p:cNvPr>
          <p:cNvSpPr/>
          <p:nvPr/>
        </p:nvSpPr>
        <p:spPr>
          <a:xfrm>
            <a:off x="1186472" y="914401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60" h="822960">
                <a:moveTo>
                  <a:pt x="411441" y="0"/>
                </a:moveTo>
                <a:lnTo>
                  <a:pt x="363459" y="2768"/>
                </a:lnTo>
                <a:lnTo>
                  <a:pt x="317103" y="10866"/>
                </a:lnTo>
                <a:lnTo>
                  <a:pt x="272681" y="23987"/>
                </a:lnTo>
                <a:lnTo>
                  <a:pt x="230502" y="41820"/>
                </a:lnTo>
                <a:lnTo>
                  <a:pt x="190874" y="64057"/>
                </a:lnTo>
                <a:lnTo>
                  <a:pt x="154107" y="90390"/>
                </a:lnTo>
                <a:lnTo>
                  <a:pt x="120510" y="120510"/>
                </a:lnTo>
                <a:lnTo>
                  <a:pt x="90390" y="154107"/>
                </a:lnTo>
                <a:lnTo>
                  <a:pt x="64057" y="190874"/>
                </a:lnTo>
                <a:lnTo>
                  <a:pt x="41820" y="230502"/>
                </a:lnTo>
                <a:lnTo>
                  <a:pt x="23987" y="272681"/>
                </a:lnTo>
                <a:lnTo>
                  <a:pt x="10866" y="317103"/>
                </a:lnTo>
                <a:lnTo>
                  <a:pt x="2768" y="363459"/>
                </a:lnTo>
                <a:lnTo>
                  <a:pt x="0" y="411441"/>
                </a:lnTo>
                <a:lnTo>
                  <a:pt x="2768" y="459423"/>
                </a:lnTo>
                <a:lnTo>
                  <a:pt x="10866" y="505780"/>
                </a:lnTo>
                <a:lnTo>
                  <a:pt x="23987" y="550202"/>
                </a:lnTo>
                <a:lnTo>
                  <a:pt x="41820" y="592381"/>
                </a:lnTo>
                <a:lnTo>
                  <a:pt x="64057" y="632008"/>
                </a:lnTo>
                <a:lnTo>
                  <a:pt x="90390" y="668775"/>
                </a:lnTo>
                <a:lnTo>
                  <a:pt x="120510" y="702373"/>
                </a:lnTo>
                <a:lnTo>
                  <a:pt x="154107" y="732493"/>
                </a:lnTo>
                <a:lnTo>
                  <a:pt x="190874" y="758826"/>
                </a:lnTo>
                <a:lnTo>
                  <a:pt x="230502" y="781063"/>
                </a:lnTo>
                <a:lnTo>
                  <a:pt x="272681" y="798896"/>
                </a:lnTo>
                <a:lnTo>
                  <a:pt x="317103" y="812017"/>
                </a:lnTo>
                <a:lnTo>
                  <a:pt x="363459" y="820115"/>
                </a:lnTo>
                <a:lnTo>
                  <a:pt x="411441" y="822883"/>
                </a:lnTo>
                <a:lnTo>
                  <a:pt x="459423" y="820115"/>
                </a:lnTo>
                <a:lnTo>
                  <a:pt x="505780" y="812017"/>
                </a:lnTo>
                <a:lnTo>
                  <a:pt x="550202" y="798896"/>
                </a:lnTo>
                <a:lnTo>
                  <a:pt x="592381" y="781063"/>
                </a:lnTo>
                <a:lnTo>
                  <a:pt x="632008" y="758826"/>
                </a:lnTo>
                <a:lnTo>
                  <a:pt x="668775" y="732493"/>
                </a:lnTo>
                <a:lnTo>
                  <a:pt x="702373" y="702373"/>
                </a:lnTo>
                <a:lnTo>
                  <a:pt x="732493" y="668775"/>
                </a:lnTo>
                <a:lnTo>
                  <a:pt x="758826" y="632008"/>
                </a:lnTo>
                <a:lnTo>
                  <a:pt x="781063" y="592381"/>
                </a:lnTo>
                <a:lnTo>
                  <a:pt x="798896" y="550202"/>
                </a:lnTo>
                <a:lnTo>
                  <a:pt x="812017" y="505780"/>
                </a:lnTo>
                <a:lnTo>
                  <a:pt x="820115" y="459423"/>
                </a:lnTo>
                <a:lnTo>
                  <a:pt x="822883" y="411441"/>
                </a:lnTo>
                <a:lnTo>
                  <a:pt x="820115" y="363459"/>
                </a:lnTo>
                <a:lnTo>
                  <a:pt x="812017" y="317103"/>
                </a:lnTo>
                <a:lnTo>
                  <a:pt x="798896" y="272681"/>
                </a:lnTo>
                <a:lnTo>
                  <a:pt x="781063" y="230502"/>
                </a:lnTo>
                <a:lnTo>
                  <a:pt x="758826" y="190874"/>
                </a:lnTo>
                <a:lnTo>
                  <a:pt x="732493" y="154107"/>
                </a:lnTo>
                <a:lnTo>
                  <a:pt x="702373" y="120510"/>
                </a:lnTo>
                <a:lnTo>
                  <a:pt x="668775" y="90390"/>
                </a:lnTo>
                <a:lnTo>
                  <a:pt x="632008" y="64057"/>
                </a:lnTo>
                <a:lnTo>
                  <a:pt x="592381" y="41820"/>
                </a:lnTo>
                <a:lnTo>
                  <a:pt x="550202" y="23987"/>
                </a:lnTo>
                <a:lnTo>
                  <a:pt x="505780" y="10866"/>
                </a:lnTo>
                <a:lnTo>
                  <a:pt x="459423" y="2768"/>
                </a:lnTo>
                <a:lnTo>
                  <a:pt x="411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31">
            <a:extLst>
              <a:ext uri="{FF2B5EF4-FFF2-40B4-BE49-F238E27FC236}">
                <a16:creationId xmlns:a16="http://schemas.microsoft.com/office/drawing/2014/main" id="{C2C5531F-888B-4274-A3C3-80D8D2E18C61}"/>
              </a:ext>
            </a:extLst>
          </p:cNvPr>
          <p:cNvSpPr/>
          <p:nvPr/>
        </p:nvSpPr>
        <p:spPr>
          <a:xfrm>
            <a:off x="1186472" y="5458566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60" h="822960">
                <a:moveTo>
                  <a:pt x="411441" y="0"/>
                </a:moveTo>
                <a:lnTo>
                  <a:pt x="363459" y="2768"/>
                </a:lnTo>
                <a:lnTo>
                  <a:pt x="317103" y="10866"/>
                </a:lnTo>
                <a:lnTo>
                  <a:pt x="272681" y="23987"/>
                </a:lnTo>
                <a:lnTo>
                  <a:pt x="230502" y="41820"/>
                </a:lnTo>
                <a:lnTo>
                  <a:pt x="190874" y="64057"/>
                </a:lnTo>
                <a:lnTo>
                  <a:pt x="154107" y="90390"/>
                </a:lnTo>
                <a:lnTo>
                  <a:pt x="120510" y="120510"/>
                </a:lnTo>
                <a:lnTo>
                  <a:pt x="90390" y="154107"/>
                </a:lnTo>
                <a:lnTo>
                  <a:pt x="64057" y="190874"/>
                </a:lnTo>
                <a:lnTo>
                  <a:pt x="41820" y="230502"/>
                </a:lnTo>
                <a:lnTo>
                  <a:pt x="23987" y="272681"/>
                </a:lnTo>
                <a:lnTo>
                  <a:pt x="10866" y="317103"/>
                </a:lnTo>
                <a:lnTo>
                  <a:pt x="2768" y="363459"/>
                </a:lnTo>
                <a:lnTo>
                  <a:pt x="0" y="411441"/>
                </a:lnTo>
                <a:lnTo>
                  <a:pt x="2768" y="459423"/>
                </a:lnTo>
                <a:lnTo>
                  <a:pt x="10866" y="505780"/>
                </a:lnTo>
                <a:lnTo>
                  <a:pt x="23987" y="550202"/>
                </a:lnTo>
                <a:lnTo>
                  <a:pt x="41820" y="592381"/>
                </a:lnTo>
                <a:lnTo>
                  <a:pt x="64057" y="632008"/>
                </a:lnTo>
                <a:lnTo>
                  <a:pt x="90390" y="668775"/>
                </a:lnTo>
                <a:lnTo>
                  <a:pt x="120510" y="702373"/>
                </a:lnTo>
                <a:lnTo>
                  <a:pt x="154107" y="732493"/>
                </a:lnTo>
                <a:lnTo>
                  <a:pt x="190874" y="758826"/>
                </a:lnTo>
                <a:lnTo>
                  <a:pt x="230502" y="781063"/>
                </a:lnTo>
                <a:lnTo>
                  <a:pt x="272681" y="798896"/>
                </a:lnTo>
                <a:lnTo>
                  <a:pt x="317103" y="812017"/>
                </a:lnTo>
                <a:lnTo>
                  <a:pt x="363459" y="820115"/>
                </a:lnTo>
                <a:lnTo>
                  <a:pt x="411441" y="822883"/>
                </a:lnTo>
                <a:lnTo>
                  <a:pt x="459423" y="820115"/>
                </a:lnTo>
                <a:lnTo>
                  <a:pt x="505780" y="812017"/>
                </a:lnTo>
                <a:lnTo>
                  <a:pt x="550202" y="798896"/>
                </a:lnTo>
                <a:lnTo>
                  <a:pt x="592381" y="781063"/>
                </a:lnTo>
                <a:lnTo>
                  <a:pt x="632008" y="758826"/>
                </a:lnTo>
                <a:lnTo>
                  <a:pt x="668775" y="732493"/>
                </a:lnTo>
                <a:lnTo>
                  <a:pt x="702373" y="702373"/>
                </a:lnTo>
                <a:lnTo>
                  <a:pt x="732493" y="668775"/>
                </a:lnTo>
                <a:lnTo>
                  <a:pt x="758826" y="632008"/>
                </a:lnTo>
                <a:lnTo>
                  <a:pt x="781063" y="592381"/>
                </a:lnTo>
                <a:lnTo>
                  <a:pt x="798896" y="550202"/>
                </a:lnTo>
                <a:lnTo>
                  <a:pt x="812017" y="505780"/>
                </a:lnTo>
                <a:lnTo>
                  <a:pt x="820115" y="459423"/>
                </a:lnTo>
                <a:lnTo>
                  <a:pt x="822883" y="411441"/>
                </a:lnTo>
                <a:lnTo>
                  <a:pt x="820115" y="363459"/>
                </a:lnTo>
                <a:lnTo>
                  <a:pt x="812017" y="317103"/>
                </a:lnTo>
                <a:lnTo>
                  <a:pt x="798896" y="272681"/>
                </a:lnTo>
                <a:lnTo>
                  <a:pt x="781063" y="230502"/>
                </a:lnTo>
                <a:lnTo>
                  <a:pt x="758826" y="190874"/>
                </a:lnTo>
                <a:lnTo>
                  <a:pt x="732493" y="154107"/>
                </a:lnTo>
                <a:lnTo>
                  <a:pt x="702373" y="120510"/>
                </a:lnTo>
                <a:lnTo>
                  <a:pt x="668775" y="90390"/>
                </a:lnTo>
                <a:lnTo>
                  <a:pt x="632008" y="64057"/>
                </a:lnTo>
                <a:lnTo>
                  <a:pt x="592381" y="41820"/>
                </a:lnTo>
                <a:lnTo>
                  <a:pt x="550202" y="23987"/>
                </a:lnTo>
                <a:lnTo>
                  <a:pt x="505780" y="10866"/>
                </a:lnTo>
                <a:lnTo>
                  <a:pt x="459423" y="2768"/>
                </a:lnTo>
                <a:lnTo>
                  <a:pt x="411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586465B-3333-4922-B234-FCFD6EB4A906}"/>
              </a:ext>
            </a:extLst>
          </p:cNvPr>
          <p:cNvGrpSpPr/>
          <p:nvPr/>
        </p:nvGrpSpPr>
        <p:grpSpPr>
          <a:xfrm>
            <a:off x="1389673" y="5567844"/>
            <a:ext cx="416559" cy="604405"/>
            <a:chOff x="9611652" y="3351258"/>
            <a:chExt cx="752589" cy="1091968"/>
          </a:xfrm>
        </p:grpSpPr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id="{386F7A24-A970-4364-87ED-B3E5BB24E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672262" y="3351258"/>
              <a:ext cx="691979" cy="568410"/>
            </a:xfrm>
            <a:prstGeom prst="rect">
              <a:avLst/>
            </a:prstGeom>
          </p:spPr>
        </p:pic>
        <p:pic>
          <p:nvPicPr>
            <p:cNvPr id="90" name="Graphic 89">
              <a:extLst>
                <a:ext uri="{FF2B5EF4-FFF2-40B4-BE49-F238E27FC236}">
                  <a16:creationId xmlns:a16="http://schemas.microsoft.com/office/drawing/2014/main" id="{4AF9176F-6F12-406C-9A29-9619C306F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611652" y="4057065"/>
              <a:ext cx="369572" cy="369572"/>
            </a:xfrm>
            <a:prstGeom prst="rect">
              <a:avLst/>
            </a:prstGeom>
          </p:spPr>
        </p:pic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C641F400-B74E-4CC1-A07C-7E07439C9B6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197218" y="4040890"/>
              <a:ext cx="164248" cy="402336"/>
              <a:chOff x="9257554" y="-500162"/>
              <a:chExt cx="1512220" cy="3704277"/>
            </a:xfrm>
          </p:grpSpPr>
          <p:sp>
            <p:nvSpPr>
              <p:cNvPr id="92" name="Rectangle: Top Corners Rounded 91">
                <a:extLst>
                  <a:ext uri="{FF2B5EF4-FFF2-40B4-BE49-F238E27FC236}">
                    <a16:creationId xmlns:a16="http://schemas.microsoft.com/office/drawing/2014/main" id="{13B8A014-0768-4A9B-BEA6-B55A9A390332}"/>
                  </a:ext>
                </a:extLst>
              </p:cNvPr>
              <p:cNvSpPr/>
              <p:nvPr/>
            </p:nvSpPr>
            <p:spPr>
              <a:xfrm rot="10800000">
                <a:off x="9328297" y="1360968"/>
                <a:ext cx="1368055" cy="175082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</p:spPr>
            <p:txBody>
              <a:bodyPr wrap="none" rtlCol="0" anchor="ctr">
                <a:noAutofit/>
              </a:bodyPr>
              <a:lstStyle/>
              <a:p>
                <a:pPr marL="12700" algn="l">
                  <a:lnSpc>
                    <a:spcPct val="100000"/>
                  </a:lnSpc>
                  <a:spcBef>
                    <a:spcPts val="100"/>
                  </a:spcBef>
                </a:pPr>
                <a:endParaRPr lang="en-US" sz="1600" b="1" spc="-20" dirty="0">
                  <a:cs typeface="Arial"/>
                </a:endParaRPr>
              </a:p>
            </p:txBody>
          </p:sp>
          <p:pic>
            <p:nvPicPr>
              <p:cNvPr id="93" name="Graphic 92">
                <a:extLst>
                  <a:ext uri="{FF2B5EF4-FFF2-40B4-BE49-F238E27FC236}">
                    <a16:creationId xmlns:a16="http://schemas.microsoft.com/office/drawing/2014/main" id="{6367B70A-B173-4EA4-9D4A-EF6648ED73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 b="48025"/>
              <a:stretch/>
            </p:blipFill>
            <p:spPr>
              <a:xfrm>
                <a:off x="9257554" y="-500162"/>
                <a:ext cx="1512220" cy="1857757"/>
              </a:xfrm>
              <a:prstGeom prst="rect">
                <a:avLst/>
              </a:prstGeom>
            </p:spPr>
          </p:pic>
          <p:pic>
            <p:nvPicPr>
              <p:cNvPr id="94" name="Graphic 93">
                <a:extLst>
                  <a:ext uri="{FF2B5EF4-FFF2-40B4-BE49-F238E27FC236}">
                    <a16:creationId xmlns:a16="http://schemas.microsoft.com/office/drawing/2014/main" id="{B1139ED4-F74E-4295-A4DE-F4D5BDB76E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 b="48025"/>
              <a:stretch/>
            </p:blipFill>
            <p:spPr>
              <a:xfrm flipV="1">
                <a:off x="9257554" y="1346358"/>
                <a:ext cx="1512220" cy="1857757"/>
              </a:xfrm>
              <a:prstGeom prst="rect">
                <a:avLst/>
              </a:prstGeom>
            </p:spPr>
          </p:pic>
        </p:grpSp>
      </p:grpSp>
      <p:pic>
        <p:nvPicPr>
          <p:cNvPr id="95" name="Graphic 94">
            <a:extLst>
              <a:ext uri="{FF2B5EF4-FFF2-40B4-BE49-F238E27FC236}">
                <a16:creationId xmlns:a16="http://schemas.microsoft.com/office/drawing/2014/main" id="{C6267E3D-F0D5-490E-B712-BE3ABCC8E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294431" y="1046329"/>
            <a:ext cx="607043" cy="498643"/>
          </a:xfrm>
          <a:prstGeom prst="rect">
            <a:avLst/>
          </a:prstGeom>
        </p:spPr>
      </p:pic>
      <p:sp>
        <p:nvSpPr>
          <p:cNvPr id="34" name="object 8">
            <a:extLst>
              <a:ext uri="{FF2B5EF4-FFF2-40B4-BE49-F238E27FC236}">
                <a16:creationId xmlns:a16="http://schemas.microsoft.com/office/drawing/2014/main" id="{FE2174C3-B902-4ED3-BDC9-413D7BF9442D}"/>
              </a:ext>
            </a:extLst>
          </p:cNvPr>
          <p:cNvSpPr/>
          <p:nvPr/>
        </p:nvSpPr>
        <p:spPr>
          <a:xfrm>
            <a:off x="623290" y="3199316"/>
            <a:ext cx="1949450" cy="1949450"/>
          </a:xfrm>
          <a:custGeom>
            <a:avLst/>
            <a:gdLst/>
            <a:ahLst/>
            <a:cxnLst/>
            <a:rect l="l" t="t" r="r" b="b"/>
            <a:pathLst>
              <a:path w="1949450" h="1949450">
                <a:moveTo>
                  <a:pt x="974623" y="0"/>
                </a:moveTo>
                <a:lnTo>
                  <a:pt x="925979" y="1192"/>
                </a:lnTo>
                <a:lnTo>
                  <a:pt x="877952" y="4733"/>
                </a:lnTo>
                <a:lnTo>
                  <a:pt x="830599" y="10567"/>
                </a:lnTo>
                <a:lnTo>
                  <a:pt x="783974" y="18637"/>
                </a:lnTo>
                <a:lnTo>
                  <a:pt x="738135" y="28888"/>
                </a:lnTo>
                <a:lnTo>
                  <a:pt x="693136" y="41264"/>
                </a:lnTo>
                <a:lnTo>
                  <a:pt x="649034" y="55708"/>
                </a:lnTo>
                <a:lnTo>
                  <a:pt x="605885" y="72167"/>
                </a:lnTo>
                <a:lnTo>
                  <a:pt x="563743" y="90582"/>
                </a:lnTo>
                <a:lnTo>
                  <a:pt x="522666" y="110900"/>
                </a:lnTo>
                <a:lnTo>
                  <a:pt x="482709" y="133063"/>
                </a:lnTo>
                <a:lnTo>
                  <a:pt x="443927" y="157016"/>
                </a:lnTo>
                <a:lnTo>
                  <a:pt x="406377" y="182703"/>
                </a:lnTo>
                <a:lnTo>
                  <a:pt x="370115" y="210068"/>
                </a:lnTo>
                <a:lnTo>
                  <a:pt x="335195" y="239056"/>
                </a:lnTo>
                <a:lnTo>
                  <a:pt x="301675" y="269610"/>
                </a:lnTo>
                <a:lnTo>
                  <a:pt x="269610" y="301675"/>
                </a:lnTo>
                <a:lnTo>
                  <a:pt x="239056" y="335195"/>
                </a:lnTo>
                <a:lnTo>
                  <a:pt x="210068" y="370115"/>
                </a:lnTo>
                <a:lnTo>
                  <a:pt x="182703" y="406377"/>
                </a:lnTo>
                <a:lnTo>
                  <a:pt x="157016" y="443927"/>
                </a:lnTo>
                <a:lnTo>
                  <a:pt x="133063" y="482709"/>
                </a:lnTo>
                <a:lnTo>
                  <a:pt x="110900" y="522666"/>
                </a:lnTo>
                <a:lnTo>
                  <a:pt x="90582" y="563743"/>
                </a:lnTo>
                <a:lnTo>
                  <a:pt x="72167" y="605885"/>
                </a:lnTo>
                <a:lnTo>
                  <a:pt x="55708" y="649034"/>
                </a:lnTo>
                <a:lnTo>
                  <a:pt x="41264" y="693136"/>
                </a:lnTo>
                <a:lnTo>
                  <a:pt x="28888" y="738135"/>
                </a:lnTo>
                <a:lnTo>
                  <a:pt x="18637" y="783974"/>
                </a:lnTo>
                <a:lnTo>
                  <a:pt x="10567" y="830599"/>
                </a:lnTo>
                <a:lnTo>
                  <a:pt x="4733" y="877952"/>
                </a:lnTo>
                <a:lnTo>
                  <a:pt x="1192" y="925979"/>
                </a:lnTo>
                <a:lnTo>
                  <a:pt x="0" y="974623"/>
                </a:lnTo>
                <a:lnTo>
                  <a:pt x="1192" y="1023266"/>
                </a:lnTo>
                <a:lnTo>
                  <a:pt x="4733" y="1071292"/>
                </a:lnTo>
                <a:lnTo>
                  <a:pt x="10567" y="1118644"/>
                </a:lnTo>
                <a:lnTo>
                  <a:pt x="18637" y="1165268"/>
                </a:lnTo>
                <a:lnTo>
                  <a:pt x="28888" y="1211107"/>
                </a:lnTo>
                <a:lnTo>
                  <a:pt x="41264" y="1256105"/>
                </a:lnTo>
                <a:lnTo>
                  <a:pt x="55708" y="1300207"/>
                </a:lnTo>
                <a:lnTo>
                  <a:pt x="72167" y="1343356"/>
                </a:lnTo>
                <a:lnTo>
                  <a:pt x="90582" y="1385497"/>
                </a:lnTo>
                <a:lnTo>
                  <a:pt x="110900" y="1426574"/>
                </a:lnTo>
                <a:lnTo>
                  <a:pt x="133063" y="1466532"/>
                </a:lnTo>
                <a:lnTo>
                  <a:pt x="157016" y="1505313"/>
                </a:lnTo>
                <a:lnTo>
                  <a:pt x="182703" y="1542863"/>
                </a:lnTo>
                <a:lnTo>
                  <a:pt x="210068" y="1579126"/>
                </a:lnTo>
                <a:lnTo>
                  <a:pt x="239056" y="1614045"/>
                </a:lnTo>
                <a:lnTo>
                  <a:pt x="269610" y="1647566"/>
                </a:lnTo>
                <a:lnTo>
                  <a:pt x="301675" y="1679631"/>
                </a:lnTo>
                <a:lnTo>
                  <a:pt x="335195" y="1710186"/>
                </a:lnTo>
                <a:lnTo>
                  <a:pt x="370115" y="1739174"/>
                </a:lnTo>
                <a:lnTo>
                  <a:pt x="406377" y="1766540"/>
                </a:lnTo>
                <a:lnTo>
                  <a:pt x="443927" y="1792227"/>
                </a:lnTo>
                <a:lnTo>
                  <a:pt x="482709" y="1816180"/>
                </a:lnTo>
                <a:lnTo>
                  <a:pt x="522666" y="1838344"/>
                </a:lnTo>
                <a:lnTo>
                  <a:pt x="563743" y="1858661"/>
                </a:lnTo>
                <a:lnTo>
                  <a:pt x="605885" y="1877077"/>
                </a:lnTo>
                <a:lnTo>
                  <a:pt x="649034" y="1893536"/>
                </a:lnTo>
                <a:lnTo>
                  <a:pt x="693136" y="1907981"/>
                </a:lnTo>
                <a:lnTo>
                  <a:pt x="738135" y="1920357"/>
                </a:lnTo>
                <a:lnTo>
                  <a:pt x="783974" y="1930608"/>
                </a:lnTo>
                <a:lnTo>
                  <a:pt x="830599" y="1938679"/>
                </a:lnTo>
                <a:lnTo>
                  <a:pt x="877952" y="1944512"/>
                </a:lnTo>
                <a:lnTo>
                  <a:pt x="925979" y="1948054"/>
                </a:lnTo>
                <a:lnTo>
                  <a:pt x="974623" y="1949246"/>
                </a:lnTo>
                <a:lnTo>
                  <a:pt x="1023267" y="1948054"/>
                </a:lnTo>
                <a:lnTo>
                  <a:pt x="1071294" y="1944512"/>
                </a:lnTo>
                <a:lnTo>
                  <a:pt x="1118647" y="1938679"/>
                </a:lnTo>
                <a:lnTo>
                  <a:pt x="1165272" y="1930608"/>
                </a:lnTo>
                <a:lnTo>
                  <a:pt x="1211111" y="1920357"/>
                </a:lnTo>
                <a:lnTo>
                  <a:pt x="1256110" y="1907981"/>
                </a:lnTo>
                <a:lnTo>
                  <a:pt x="1300212" y="1893536"/>
                </a:lnTo>
                <a:lnTo>
                  <a:pt x="1343361" y="1877077"/>
                </a:lnTo>
                <a:lnTo>
                  <a:pt x="1385503" y="1858661"/>
                </a:lnTo>
                <a:lnTo>
                  <a:pt x="1426580" y="1838344"/>
                </a:lnTo>
                <a:lnTo>
                  <a:pt x="1466537" y="1816180"/>
                </a:lnTo>
                <a:lnTo>
                  <a:pt x="1505319" y="1792227"/>
                </a:lnTo>
                <a:lnTo>
                  <a:pt x="1542869" y="1766540"/>
                </a:lnTo>
                <a:lnTo>
                  <a:pt x="1579131" y="1739174"/>
                </a:lnTo>
                <a:lnTo>
                  <a:pt x="1614050" y="1710186"/>
                </a:lnTo>
                <a:lnTo>
                  <a:pt x="1647570" y="1679631"/>
                </a:lnTo>
                <a:lnTo>
                  <a:pt x="1679636" y="1647566"/>
                </a:lnTo>
                <a:lnTo>
                  <a:pt x="1710190" y="1614045"/>
                </a:lnTo>
                <a:lnTo>
                  <a:pt x="1739178" y="1579126"/>
                </a:lnTo>
                <a:lnTo>
                  <a:pt x="1766543" y="1542863"/>
                </a:lnTo>
                <a:lnTo>
                  <a:pt x="1792230" y="1505313"/>
                </a:lnTo>
                <a:lnTo>
                  <a:pt x="1816183" y="1466532"/>
                </a:lnTo>
                <a:lnTo>
                  <a:pt x="1838346" y="1426574"/>
                </a:lnTo>
                <a:lnTo>
                  <a:pt x="1858664" y="1385497"/>
                </a:lnTo>
                <a:lnTo>
                  <a:pt x="1877079" y="1343356"/>
                </a:lnTo>
                <a:lnTo>
                  <a:pt x="1893537" y="1300207"/>
                </a:lnTo>
                <a:lnTo>
                  <a:pt x="1907982" y="1256105"/>
                </a:lnTo>
                <a:lnTo>
                  <a:pt x="1920358" y="1211107"/>
                </a:lnTo>
                <a:lnTo>
                  <a:pt x="1930609" y="1165268"/>
                </a:lnTo>
                <a:lnTo>
                  <a:pt x="1938679" y="1118644"/>
                </a:lnTo>
                <a:lnTo>
                  <a:pt x="1944513" y="1071292"/>
                </a:lnTo>
                <a:lnTo>
                  <a:pt x="1948054" y="1023266"/>
                </a:lnTo>
                <a:lnTo>
                  <a:pt x="1949246" y="974623"/>
                </a:lnTo>
                <a:lnTo>
                  <a:pt x="1948054" y="925979"/>
                </a:lnTo>
                <a:lnTo>
                  <a:pt x="1944513" y="877952"/>
                </a:lnTo>
                <a:lnTo>
                  <a:pt x="1938679" y="830599"/>
                </a:lnTo>
                <a:lnTo>
                  <a:pt x="1930609" y="783974"/>
                </a:lnTo>
                <a:lnTo>
                  <a:pt x="1920358" y="738135"/>
                </a:lnTo>
                <a:lnTo>
                  <a:pt x="1907982" y="693136"/>
                </a:lnTo>
                <a:lnTo>
                  <a:pt x="1893537" y="649034"/>
                </a:lnTo>
                <a:lnTo>
                  <a:pt x="1877079" y="605885"/>
                </a:lnTo>
                <a:lnTo>
                  <a:pt x="1858664" y="563743"/>
                </a:lnTo>
                <a:lnTo>
                  <a:pt x="1838346" y="522666"/>
                </a:lnTo>
                <a:lnTo>
                  <a:pt x="1816183" y="482709"/>
                </a:lnTo>
                <a:lnTo>
                  <a:pt x="1792230" y="443927"/>
                </a:lnTo>
                <a:lnTo>
                  <a:pt x="1766543" y="406377"/>
                </a:lnTo>
                <a:lnTo>
                  <a:pt x="1739178" y="370115"/>
                </a:lnTo>
                <a:lnTo>
                  <a:pt x="1710190" y="335195"/>
                </a:lnTo>
                <a:lnTo>
                  <a:pt x="1679636" y="301675"/>
                </a:lnTo>
                <a:lnTo>
                  <a:pt x="1647570" y="269610"/>
                </a:lnTo>
                <a:lnTo>
                  <a:pt x="1614050" y="239056"/>
                </a:lnTo>
                <a:lnTo>
                  <a:pt x="1579131" y="210068"/>
                </a:lnTo>
                <a:lnTo>
                  <a:pt x="1542869" y="182703"/>
                </a:lnTo>
                <a:lnTo>
                  <a:pt x="1505319" y="157016"/>
                </a:lnTo>
                <a:lnTo>
                  <a:pt x="1466537" y="133063"/>
                </a:lnTo>
                <a:lnTo>
                  <a:pt x="1426580" y="110900"/>
                </a:lnTo>
                <a:lnTo>
                  <a:pt x="1385503" y="90582"/>
                </a:lnTo>
                <a:lnTo>
                  <a:pt x="1343361" y="72167"/>
                </a:lnTo>
                <a:lnTo>
                  <a:pt x="1300212" y="55708"/>
                </a:lnTo>
                <a:lnTo>
                  <a:pt x="1256110" y="41264"/>
                </a:lnTo>
                <a:lnTo>
                  <a:pt x="1211111" y="28888"/>
                </a:lnTo>
                <a:lnTo>
                  <a:pt x="1165272" y="18637"/>
                </a:lnTo>
                <a:lnTo>
                  <a:pt x="1118647" y="10567"/>
                </a:lnTo>
                <a:lnTo>
                  <a:pt x="1071294" y="4733"/>
                </a:lnTo>
                <a:lnTo>
                  <a:pt x="1023267" y="1192"/>
                </a:lnTo>
                <a:lnTo>
                  <a:pt x="9746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4">
            <a:extLst>
              <a:ext uri="{FF2B5EF4-FFF2-40B4-BE49-F238E27FC236}">
                <a16:creationId xmlns:a16="http://schemas.microsoft.com/office/drawing/2014/main" id="{3FC1904F-7C14-4D0C-B720-2D2C7936CF3D}"/>
              </a:ext>
            </a:extLst>
          </p:cNvPr>
          <p:cNvSpPr/>
          <p:nvPr/>
        </p:nvSpPr>
        <p:spPr>
          <a:xfrm>
            <a:off x="1186472" y="2066427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60" h="822960">
                <a:moveTo>
                  <a:pt x="411441" y="0"/>
                </a:moveTo>
                <a:lnTo>
                  <a:pt x="363459" y="2768"/>
                </a:lnTo>
                <a:lnTo>
                  <a:pt x="317103" y="10866"/>
                </a:lnTo>
                <a:lnTo>
                  <a:pt x="272681" y="23987"/>
                </a:lnTo>
                <a:lnTo>
                  <a:pt x="230502" y="41820"/>
                </a:lnTo>
                <a:lnTo>
                  <a:pt x="190874" y="64057"/>
                </a:lnTo>
                <a:lnTo>
                  <a:pt x="154107" y="90390"/>
                </a:lnTo>
                <a:lnTo>
                  <a:pt x="120510" y="120510"/>
                </a:lnTo>
                <a:lnTo>
                  <a:pt x="90390" y="154107"/>
                </a:lnTo>
                <a:lnTo>
                  <a:pt x="64057" y="190874"/>
                </a:lnTo>
                <a:lnTo>
                  <a:pt x="41820" y="230502"/>
                </a:lnTo>
                <a:lnTo>
                  <a:pt x="23987" y="272681"/>
                </a:lnTo>
                <a:lnTo>
                  <a:pt x="10866" y="317103"/>
                </a:lnTo>
                <a:lnTo>
                  <a:pt x="2768" y="363459"/>
                </a:lnTo>
                <a:lnTo>
                  <a:pt x="0" y="411441"/>
                </a:lnTo>
                <a:lnTo>
                  <a:pt x="2768" y="459423"/>
                </a:lnTo>
                <a:lnTo>
                  <a:pt x="10866" y="505780"/>
                </a:lnTo>
                <a:lnTo>
                  <a:pt x="23987" y="550202"/>
                </a:lnTo>
                <a:lnTo>
                  <a:pt x="41820" y="592381"/>
                </a:lnTo>
                <a:lnTo>
                  <a:pt x="64057" y="632008"/>
                </a:lnTo>
                <a:lnTo>
                  <a:pt x="90390" y="668775"/>
                </a:lnTo>
                <a:lnTo>
                  <a:pt x="120510" y="702373"/>
                </a:lnTo>
                <a:lnTo>
                  <a:pt x="154107" y="732493"/>
                </a:lnTo>
                <a:lnTo>
                  <a:pt x="190874" y="758826"/>
                </a:lnTo>
                <a:lnTo>
                  <a:pt x="230502" y="781063"/>
                </a:lnTo>
                <a:lnTo>
                  <a:pt x="272681" y="798896"/>
                </a:lnTo>
                <a:lnTo>
                  <a:pt x="317103" y="812017"/>
                </a:lnTo>
                <a:lnTo>
                  <a:pt x="363459" y="820115"/>
                </a:lnTo>
                <a:lnTo>
                  <a:pt x="411441" y="822883"/>
                </a:lnTo>
                <a:lnTo>
                  <a:pt x="459423" y="820115"/>
                </a:lnTo>
                <a:lnTo>
                  <a:pt x="505780" y="812017"/>
                </a:lnTo>
                <a:lnTo>
                  <a:pt x="550202" y="798896"/>
                </a:lnTo>
                <a:lnTo>
                  <a:pt x="592381" y="781063"/>
                </a:lnTo>
                <a:lnTo>
                  <a:pt x="632008" y="758826"/>
                </a:lnTo>
                <a:lnTo>
                  <a:pt x="668775" y="732493"/>
                </a:lnTo>
                <a:lnTo>
                  <a:pt x="702373" y="702373"/>
                </a:lnTo>
                <a:lnTo>
                  <a:pt x="732493" y="668775"/>
                </a:lnTo>
                <a:lnTo>
                  <a:pt x="758826" y="632008"/>
                </a:lnTo>
                <a:lnTo>
                  <a:pt x="781063" y="592381"/>
                </a:lnTo>
                <a:lnTo>
                  <a:pt x="798896" y="550202"/>
                </a:lnTo>
                <a:lnTo>
                  <a:pt x="812017" y="505780"/>
                </a:lnTo>
                <a:lnTo>
                  <a:pt x="820115" y="459423"/>
                </a:lnTo>
                <a:lnTo>
                  <a:pt x="822883" y="411441"/>
                </a:lnTo>
                <a:lnTo>
                  <a:pt x="820115" y="363459"/>
                </a:lnTo>
                <a:lnTo>
                  <a:pt x="812017" y="317103"/>
                </a:lnTo>
                <a:lnTo>
                  <a:pt x="798896" y="272681"/>
                </a:lnTo>
                <a:lnTo>
                  <a:pt x="781063" y="230502"/>
                </a:lnTo>
                <a:lnTo>
                  <a:pt x="758826" y="190874"/>
                </a:lnTo>
                <a:lnTo>
                  <a:pt x="732493" y="154107"/>
                </a:lnTo>
                <a:lnTo>
                  <a:pt x="702373" y="120510"/>
                </a:lnTo>
                <a:lnTo>
                  <a:pt x="668775" y="90390"/>
                </a:lnTo>
                <a:lnTo>
                  <a:pt x="632008" y="64057"/>
                </a:lnTo>
                <a:lnTo>
                  <a:pt x="592381" y="41820"/>
                </a:lnTo>
                <a:lnTo>
                  <a:pt x="550202" y="23987"/>
                </a:lnTo>
                <a:lnTo>
                  <a:pt x="505780" y="10866"/>
                </a:lnTo>
                <a:lnTo>
                  <a:pt x="459423" y="2768"/>
                </a:lnTo>
                <a:lnTo>
                  <a:pt x="411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A6725D49-1777-4723-8032-0D1AE9D4AC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34168" y="2214123"/>
            <a:ext cx="527569" cy="527569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112757B8-635D-4DAD-9299-41DE7FBAEAB3}"/>
              </a:ext>
            </a:extLst>
          </p:cNvPr>
          <p:cNvGrpSpPr>
            <a:grpSpLocks noChangeAspect="1"/>
          </p:cNvGrpSpPr>
          <p:nvPr/>
        </p:nvGrpSpPr>
        <p:grpSpPr>
          <a:xfrm>
            <a:off x="1345515" y="3555896"/>
            <a:ext cx="505000" cy="1237033"/>
            <a:chOff x="9257554" y="-500162"/>
            <a:chExt cx="1512220" cy="3704277"/>
          </a:xfrm>
        </p:grpSpPr>
        <p:sp>
          <p:nvSpPr>
            <p:cNvPr id="47" name="Rectangle: Top Corners Rounded 46">
              <a:extLst>
                <a:ext uri="{FF2B5EF4-FFF2-40B4-BE49-F238E27FC236}">
                  <a16:creationId xmlns:a16="http://schemas.microsoft.com/office/drawing/2014/main" id="{324E2C0E-3EE9-4DC7-978A-A1C802AF892F}"/>
                </a:ext>
              </a:extLst>
            </p:cNvPr>
            <p:cNvSpPr/>
            <p:nvPr/>
          </p:nvSpPr>
          <p:spPr>
            <a:xfrm rot="10800000">
              <a:off x="9328297" y="1360968"/>
              <a:ext cx="1368055" cy="17508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</p:spPr>
          <p:txBody>
            <a:bodyPr wrap="none" rtlCol="0" anchor="ctr">
              <a:noAutofit/>
            </a:bodyPr>
            <a:lstStyle/>
            <a:p>
              <a:pPr marL="12700" algn="l">
                <a:lnSpc>
                  <a:spcPct val="100000"/>
                </a:lnSpc>
                <a:spcBef>
                  <a:spcPts val="100"/>
                </a:spcBef>
              </a:pPr>
              <a:endParaRPr lang="en-US" sz="1600" b="1" spc="-20" dirty="0">
                <a:cs typeface="Arial"/>
              </a:endParaRPr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18D7E207-D1DE-4090-8943-AF21572D9D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b="48025"/>
            <a:stretch/>
          </p:blipFill>
          <p:spPr>
            <a:xfrm>
              <a:off x="9257554" y="-500162"/>
              <a:ext cx="1512220" cy="1857757"/>
            </a:xfrm>
            <a:prstGeom prst="rect">
              <a:avLst/>
            </a:prstGeom>
          </p:spPr>
        </p:pic>
        <p:pic>
          <p:nvPicPr>
            <p:cNvPr id="49" name="Graphic 48">
              <a:extLst>
                <a:ext uri="{FF2B5EF4-FFF2-40B4-BE49-F238E27FC236}">
                  <a16:creationId xmlns:a16="http://schemas.microsoft.com/office/drawing/2014/main" id="{DAB56D79-3FAB-47A0-8B42-0DE3DF1C7F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b="48025"/>
            <a:stretch/>
          </p:blipFill>
          <p:spPr>
            <a:xfrm flipV="1">
              <a:off x="9257554" y="1346358"/>
              <a:ext cx="1512220" cy="1857757"/>
            </a:xfrm>
            <a:prstGeom prst="rect">
              <a:avLst/>
            </a:prstGeom>
          </p:spPr>
        </p:pic>
      </p:grpSp>
      <p:sp>
        <p:nvSpPr>
          <p:cNvPr id="50" name="object 12">
            <a:extLst>
              <a:ext uri="{FF2B5EF4-FFF2-40B4-BE49-F238E27FC236}">
                <a16:creationId xmlns:a16="http://schemas.microsoft.com/office/drawing/2014/main" id="{57F86515-8A96-4116-A1B7-729E78E22615}"/>
              </a:ext>
            </a:extLst>
          </p:cNvPr>
          <p:cNvSpPr txBox="1"/>
          <p:nvPr/>
        </p:nvSpPr>
        <p:spPr>
          <a:xfrm>
            <a:off x="3541115" y="1451400"/>
            <a:ext cx="7363459" cy="3967625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600" b="1" dirty="0">
                <a:latin typeface="Arial"/>
                <a:cs typeface="Arial"/>
              </a:rPr>
              <a:t>What it</a:t>
            </a:r>
            <a:r>
              <a:rPr sz="1600" b="1" spc="-10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does:</a:t>
            </a:r>
            <a:endParaRPr sz="1600" dirty="0">
              <a:latin typeface="Arial"/>
              <a:cs typeface="Arial"/>
            </a:endParaRPr>
          </a:p>
          <a:p>
            <a:pPr marL="139700" indent="-127000">
              <a:lnSpc>
                <a:spcPct val="100000"/>
              </a:lnSpc>
              <a:spcBef>
                <a:spcPts val="980"/>
              </a:spcBef>
              <a:buChar char="•"/>
              <a:tabLst>
                <a:tab pos="140335" algn="l"/>
              </a:tabLst>
            </a:pPr>
            <a:r>
              <a:rPr sz="1600" spc="-5" dirty="0">
                <a:latin typeface="Arial"/>
                <a:cs typeface="Arial"/>
              </a:rPr>
              <a:t>Covers outpatient prescription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drugs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1600" b="1" spc="-60" dirty="0">
                <a:latin typeface="Arial"/>
                <a:cs typeface="Arial"/>
              </a:rPr>
              <a:t>To</a:t>
            </a:r>
            <a:r>
              <a:rPr sz="1600" b="1" spc="-10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enroll: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1600" spc="-55" dirty="0">
                <a:latin typeface="Arial"/>
                <a:cs typeface="Arial"/>
              </a:rPr>
              <a:t>You </a:t>
            </a:r>
            <a:r>
              <a:rPr sz="1600" spc="-5" dirty="0">
                <a:latin typeface="Arial"/>
                <a:cs typeface="Arial"/>
              </a:rPr>
              <a:t>have </a:t>
            </a:r>
            <a:r>
              <a:rPr sz="1600" dirty="0">
                <a:latin typeface="Arial"/>
                <a:cs typeface="Arial"/>
              </a:rPr>
              <a:t>3 </a:t>
            </a:r>
            <a:r>
              <a:rPr sz="1600" spc="-5" dirty="0">
                <a:latin typeface="Arial"/>
                <a:cs typeface="Arial"/>
              </a:rPr>
              <a:t>options </a:t>
            </a:r>
            <a:r>
              <a:rPr sz="1600" dirty="0">
                <a:latin typeface="Arial"/>
                <a:cs typeface="Arial"/>
              </a:rPr>
              <a:t>for </a:t>
            </a:r>
            <a:r>
              <a:rPr sz="1600" spc="-5" dirty="0">
                <a:latin typeface="Arial"/>
                <a:cs typeface="Arial"/>
              </a:rPr>
              <a:t>enrolling in </a:t>
            </a:r>
            <a:r>
              <a:rPr sz="1600" dirty="0">
                <a:latin typeface="Arial"/>
                <a:cs typeface="Arial"/>
              </a:rPr>
              <a:t>Part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D:</a:t>
            </a:r>
            <a:endParaRPr sz="1600" dirty="0">
              <a:latin typeface="Arial"/>
              <a:cs typeface="Arial"/>
            </a:endParaRPr>
          </a:p>
          <a:p>
            <a:pPr marL="226695" indent="-213995">
              <a:lnSpc>
                <a:spcPct val="100000"/>
              </a:lnSpc>
              <a:spcBef>
                <a:spcPts val="975"/>
              </a:spcBef>
              <a:buAutoNum type="arabicPeriod"/>
              <a:tabLst>
                <a:tab pos="227329" algn="l"/>
              </a:tabLst>
            </a:pPr>
            <a:r>
              <a:rPr sz="1600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Medicare </a:t>
            </a:r>
            <a:r>
              <a:rPr sz="1600" dirty="0">
                <a:latin typeface="Arial"/>
                <a:cs typeface="Arial"/>
              </a:rPr>
              <a:t>Advantage </a:t>
            </a:r>
            <a:r>
              <a:rPr sz="1600" spc="-5" dirty="0">
                <a:latin typeface="Arial"/>
                <a:cs typeface="Arial"/>
              </a:rPr>
              <a:t>plan </a:t>
            </a:r>
            <a:r>
              <a:rPr sz="1600" dirty="0">
                <a:latin typeface="Arial"/>
                <a:cs typeface="Arial"/>
              </a:rPr>
              <a:t>that </a:t>
            </a:r>
            <a:r>
              <a:rPr sz="1600" spc="-5" dirty="0">
                <a:latin typeface="Arial"/>
                <a:cs typeface="Arial"/>
              </a:rPr>
              <a:t>includes </a:t>
            </a:r>
            <a:r>
              <a:rPr sz="1600" dirty="0">
                <a:latin typeface="Arial"/>
                <a:cs typeface="Arial"/>
              </a:rPr>
              <a:t>Part D </a:t>
            </a:r>
            <a:r>
              <a:rPr sz="1600" spc="-5" dirty="0">
                <a:latin typeface="Arial"/>
                <a:cs typeface="Arial"/>
              </a:rPr>
              <a:t>prescription drug</a:t>
            </a:r>
            <a:r>
              <a:rPr sz="1600" spc="-2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coverage</a:t>
            </a:r>
          </a:p>
          <a:p>
            <a:pPr marL="226695" indent="-213995">
              <a:lnSpc>
                <a:spcPct val="100000"/>
              </a:lnSpc>
              <a:spcBef>
                <a:spcPts val="975"/>
              </a:spcBef>
              <a:buAutoNum type="arabicPeriod"/>
              <a:tabLst>
                <a:tab pos="227329" algn="l"/>
              </a:tabLst>
            </a:pPr>
            <a:r>
              <a:rPr sz="1600" dirty="0">
                <a:latin typeface="Arial"/>
                <a:cs typeface="Arial"/>
              </a:rPr>
              <a:t>A stand-alone Prescription </a:t>
            </a:r>
            <a:r>
              <a:rPr sz="1600" spc="-5" dirty="0">
                <a:latin typeface="Arial"/>
                <a:cs typeface="Arial"/>
              </a:rPr>
              <a:t>Drug </a:t>
            </a:r>
            <a:r>
              <a:rPr sz="1600" dirty="0">
                <a:latin typeface="Arial"/>
                <a:cs typeface="Arial"/>
              </a:rPr>
              <a:t>Plan that </a:t>
            </a:r>
            <a:r>
              <a:rPr sz="1600" spc="-10" dirty="0">
                <a:latin typeface="Arial"/>
                <a:cs typeface="Arial"/>
              </a:rPr>
              <a:t>offers </a:t>
            </a:r>
            <a:r>
              <a:rPr sz="1600" spc="-5" dirty="0">
                <a:latin typeface="Arial"/>
                <a:cs typeface="Arial"/>
              </a:rPr>
              <a:t>prescription</a:t>
            </a:r>
            <a:r>
              <a:rPr lang="en-US" sz="1600" spc="-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drug </a:t>
            </a:r>
            <a:r>
              <a:rPr sz="1600" dirty="0">
                <a:latin typeface="Arial"/>
                <a:cs typeface="Arial"/>
              </a:rPr>
              <a:t>coverage</a:t>
            </a:r>
            <a:r>
              <a:rPr sz="1600" spc="-1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only</a:t>
            </a:r>
            <a:endParaRPr sz="1600" dirty="0">
              <a:latin typeface="Arial"/>
              <a:cs typeface="Arial"/>
            </a:endParaRPr>
          </a:p>
          <a:p>
            <a:pPr marL="238125" indent="-225425">
              <a:lnSpc>
                <a:spcPct val="100000"/>
              </a:lnSpc>
              <a:spcBef>
                <a:spcPts val="975"/>
              </a:spcBef>
              <a:buAutoNum type="arabicPeriod"/>
              <a:tabLst>
                <a:tab pos="238760" algn="l"/>
              </a:tabLst>
            </a:pPr>
            <a:r>
              <a:rPr sz="1600" spc="-5" dirty="0">
                <a:latin typeface="Arial"/>
                <a:cs typeface="Arial"/>
              </a:rPr>
              <a:t>Coverage </a:t>
            </a:r>
            <a:r>
              <a:rPr sz="1600" dirty="0">
                <a:latin typeface="Arial"/>
                <a:cs typeface="Arial"/>
              </a:rPr>
              <a:t>through </a:t>
            </a:r>
            <a:r>
              <a:rPr sz="1600" spc="-5" dirty="0">
                <a:latin typeface="Arial"/>
                <a:cs typeface="Arial"/>
              </a:rPr>
              <a:t>an employer or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union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12700" marR="725170">
              <a:lnSpc>
                <a:spcPct val="104200"/>
              </a:lnSpc>
            </a:pPr>
            <a:r>
              <a:rPr sz="1600" spc="-5" dirty="0">
                <a:latin typeface="Arial"/>
                <a:cs typeface="Arial"/>
              </a:rPr>
              <a:t>Unlike with </a:t>
            </a:r>
            <a:r>
              <a:rPr sz="1600" dirty="0">
                <a:latin typeface="Arial"/>
                <a:cs typeface="Arial"/>
              </a:rPr>
              <a:t>Parts A </a:t>
            </a:r>
            <a:r>
              <a:rPr sz="1600" spc="-5" dirty="0">
                <a:latin typeface="Arial"/>
                <a:cs typeface="Arial"/>
              </a:rPr>
              <a:t>and </a:t>
            </a:r>
            <a:r>
              <a:rPr sz="1600" dirty="0">
                <a:latin typeface="Arial"/>
                <a:cs typeface="Arial"/>
              </a:rPr>
              <a:t>B, you </a:t>
            </a:r>
            <a:r>
              <a:rPr sz="1600" b="1" spc="-5" dirty="0">
                <a:latin typeface="Arial"/>
                <a:cs typeface="Arial"/>
              </a:rPr>
              <a:t>sign </a:t>
            </a:r>
            <a:r>
              <a:rPr sz="1600" b="1" dirty="0">
                <a:latin typeface="Arial"/>
                <a:cs typeface="Arial"/>
              </a:rPr>
              <a:t>up </a:t>
            </a:r>
            <a:r>
              <a:rPr sz="1600" b="1" spc="-5" dirty="0">
                <a:latin typeface="Arial"/>
                <a:cs typeface="Arial"/>
              </a:rPr>
              <a:t>for </a:t>
            </a:r>
            <a:r>
              <a:rPr sz="1600" b="1" dirty="0">
                <a:latin typeface="Arial"/>
                <a:cs typeface="Arial"/>
              </a:rPr>
              <a:t>Part D directly </a:t>
            </a:r>
            <a:r>
              <a:rPr sz="1600" spc="-5" dirty="0">
                <a:latin typeface="Arial"/>
                <a:cs typeface="Arial"/>
              </a:rPr>
              <a:t>with </a:t>
            </a:r>
            <a:r>
              <a:rPr sz="1600" dirty="0">
                <a:latin typeface="Arial"/>
                <a:cs typeface="Arial"/>
              </a:rPr>
              <a:t>your</a:t>
            </a:r>
            <a:r>
              <a:rPr sz="1600" spc="-2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plan.  </a:t>
            </a:r>
            <a:r>
              <a:rPr sz="1600" dirty="0">
                <a:latin typeface="Arial"/>
                <a:cs typeface="Arial"/>
              </a:rPr>
              <a:t>Part D </a:t>
            </a:r>
            <a:r>
              <a:rPr sz="1600" spc="-5" dirty="0">
                <a:latin typeface="Arial"/>
                <a:cs typeface="Arial"/>
              </a:rPr>
              <a:t>is not directly offered by Medicare or </a:t>
            </a:r>
            <a:r>
              <a:rPr sz="1600" dirty="0">
                <a:latin typeface="Arial"/>
                <a:cs typeface="Arial"/>
              </a:rPr>
              <a:t>Social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Security.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1" name="object 13">
            <a:extLst>
              <a:ext uri="{FF2B5EF4-FFF2-40B4-BE49-F238E27FC236}">
                <a16:creationId xmlns:a16="http://schemas.microsoft.com/office/drawing/2014/main" id="{5AC3437E-DD85-4C48-851F-D7E700BD2803}"/>
              </a:ext>
            </a:extLst>
          </p:cNvPr>
          <p:cNvSpPr/>
          <p:nvPr/>
        </p:nvSpPr>
        <p:spPr>
          <a:xfrm>
            <a:off x="3553815" y="4562853"/>
            <a:ext cx="7647940" cy="0"/>
          </a:xfrm>
          <a:custGeom>
            <a:avLst/>
            <a:gdLst/>
            <a:ahLst/>
            <a:cxnLst/>
            <a:rect l="l" t="t" r="r" b="b"/>
            <a:pathLst>
              <a:path w="7647940">
                <a:moveTo>
                  <a:pt x="0" y="0"/>
                </a:moveTo>
                <a:lnTo>
                  <a:pt x="7647584" y="0"/>
                </a:lnTo>
              </a:path>
            </a:pathLst>
          </a:custGeom>
          <a:ln w="12700">
            <a:solidFill>
              <a:srgbClr val="003B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919547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5">
            <a:extLst>
              <a:ext uri="{FF2B5EF4-FFF2-40B4-BE49-F238E27FC236}">
                <a16:creationId xmlns:a16="http://schemas.microsoft.com/office/drawing/2014/main" id="{27E467E6-FF6D-42B0-8E20-8A4271109CD7}"/>
              </a:ext>
            </a:extLst>
          </p:cNvPr>
          <p:cNvSpPr/>
          <p:nvPr/>
        </p:nvSpPr>
        <p:spPr>
          <a:xfrm>
            <a:off x="109728" y="0"/>
            <a:ext cx="2976880" cy="6858000"/>
          </a:xfrm>
          <a:custGeom>
            <a:avLst/>
            <a:gdLst/>
            <a:ahLst/>
            <a:cxnLst/>
            <a:rect l="l" t="t" r="r" b="b"/>
            <a:pathLst>
              <a:path w="2976880" h="6858000">
                <a:moveTo>
                  <a:pt x="0" y="6858000"/>
                </a:moveTo>
                <a:lnTo>
                  <a:pt x="2976372" y="6858000"/>
                </a:lnTo>
                <a:lnTo>
                  <a:pt x="297637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4EA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350B85-6834-4C7E-95EA-594E537670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MEDICARE FOR GROUP MEMBERS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DD1F7-2A47-4E09-90AB-18095A855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C7C7-B0FF-451D-99FE-9EA893039DF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5" name="object 6">
            <a:extLst>
              <a:ext uri="{FF2B5EF4-FFF2-40B4-BE49-F238E27FC236}">
                <a16:creationId xmlns:a16="http://schemas.microsoft.com/office/drawing/2014/main" id="{5DA2FA83-0FFD-4125-96D6-FAA2823D71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41115" y="816247"/>
            <a:ext cx="6669685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/>
              <a:t>Part </a:t>
            </a:r>
            <a:r>
              <a:rPr lang="en-US" sz="2600" dirty="0"/>
              <a:t>D</a:t>
            </a:r>
            <a:r>
              <a:rPr sz="2600" dirty="0"/>
              <a:t>: </a:t>
            </a:r>
            <a:r>
              <a:rPr lang="en-US" sz="2600" spc="-5" dirty="0"/>
              <a:t>Prescription Drug Coverage</a:t>
            </a:r>
            <a:endParaRPr sz="2600" dirty="0"/>
          </a:p>
        </p:txBody>
      </p:sp>
      <p:sp>
        <p:nvSpPr>
          <p:cNvPr id="33" name="object 15">
            <a:extLst>
              <a:ext uri="{FF2B5EF4-FFF2-40B4-BE49-F238E27FC236}">
                <a16:creationId xmlns:a16="http://schemas.microsoft.com/office/drawing/2014/main" id="{E9D12222-6AAC-47E9-8A9A-CD636419223C}"/>
              </a:ext>
            </a:extLst>
          </p:cNvPr>
          <p:cNvSpPr/>
          <p:nvPr/>
        </p:nvSpPr>
        <p:spPr>
          <a:xfrm>
            <a:off x="1186472" y="914401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60" h="822960">
                <a:moveTo>
                  <a:pt x="411441" y="0"/>
                </a:moveTo>
                <a:lnTo>
                  <a:pt x="363459" y="2768"/>
                </a:lnTo>
                <a:lnTo>
                  <a:pt x="317103" y="10866"/>
                </a:lnTo>
                <a:lnTo>
                  <a:pt x="272681" y="23987"/>
                </a:lnTo>
                <a:lnTo>
                  <a:pt x="230502" y="41820"/>
                </a:lnTo>
                <a:lnTo>
                  <a:pt x="190874" y="64057"/>
                </a:lnTo>
                <a:lnTo>
                  <a:pt x="154107" y="90390"/>
                </a:lnTo>
                <a:lnTo>
                  <a:pt x="120510" y="120510"/>
                </a:lnTo>
                <a:lnTo>
                  <a:pt x="90390" y="154107"/>
                </a:lnTo>
                <a:lnTo>
                  <a:pt x="64057" y="190874"/>
                </a:lnTo>
                <a:lnTo>
                  <a:pt x="41820" y="230502"/>
                </a:lnTo>
                <a:lnTo>
                  <a:pt x="23987" y="272681"/>
                </a:lnTo>
                <a:lnTo>
                  <a:pt x="10866" y="317103"/>
                </a:lnTo>
                <a:lnTo>
                  <a:pt x="2768" y="363459"/>
                </a:lnTo>
                <a:lnTo>
                  <a:pt x="0" y="411441"/>
                </a:lnTo>
                <a:lnTo>
                  <a:pt x="2768" y="459423"/>
                </a:lnTo>
                <a:lnTo>
                  <a:pt x="10866" y="505780"/>
                </a:lnTo>
                <a:lnTo>
                  <a:pt x="23987" y="550202"/>
                </a:lnTo>
                <a:lnTo>
                  <a:pt x="41820" y="592381"/>
                </a:lnTo>
                <a:lnTo>
                  <a:pt x="64057" y="632008"/>
                </a:lnTo>
                <a:lnTo>
                  <a:pt x="90390" y="668775"/>
                </a:lnTo>
                <a:lnTo>
                  <a:pt x="120510" y="702373"/>
                </a:lnTo>
                <a:lnTo>
                  <a:pt x="154107" y="732493"/>
                </a:lnTo>
                <a:lnTo>
                  <a:pt x="190874" y="758826"/>
                </a:lnTo>
                <a:lnTo>
                  <a:pt x="230502" y="781063"/>
                </a:lnTo>
                <a:lnTo>
                  <a:pt x="272681" y="798896"/>
                </a:lnTo>
                <a:lnTo>
                  <a:pt x="317103" y="812017"/>
                </a:lnTo>
                <a:lnTo>
                  <a:pt x="363459" y="820115"/>
                </a:lnTo>
                <a:lnTo>
                  <a:pt x="411441" y="822883"/>
                </a:lnTo>
                <a:lnTo>
                  <a:pt x="459423" y="820115"/>
                </a:lnTo>
                <a:lnTo>
                  <a:pt x="505780" y="812017"/>
                </a:lnTo>
                <a:lnTo>
                  <a:pt x="550202" y="798896"/>
                </a:lnTo>
                <a:lnTo>
                  <a:pt x="592381" y="781063"/>
                </a:lnTo>
                <a:lnTo>
                  <a:pt x="632008" y="758826"/>
                </a:lnTo>
                <a:lnTo>
                  <a:pt x="668775" y="732493"/>
                </a:lnTo>
                <a:lnTo>
                  <a:pt x="702373" y="702373"/>
                </a:lnTo>
                <a:lnTo>
                  <a:pt x="732493" y="668775"/>
                </a:lnTo>
                <a:lnTo>
                  <a:pt x="758826" y="632008"/>
                </a:lnTo>
                <a:lnTo>
                  <a:pt x="781063" y="592381"/>
                </a:lnTo>
                <a:lnTo>
                  <a:pt x="798896" y="550202"/>
                </a:lnTo>
                <a:lnTo>
                  <a:pt x="812017" y="505780"/>
                </a:lnTo>
                <a:lnTo>
                  <a:pt x="820115" y="459423"/>
                </a:lnTo>
                <a:lnTo>
                  <a:pt x="822883" y="411441"/>
                </a:lnTo>
                <a:lnTo>
                  <a:pt x="820115" y="363459"/>
                </a:lnTo>
                <a:lnTo>
                  <a:pt x="812017" y="317103"/>
                </a:lnTo>
                <a:lnTo>
                  <a:pt x="798896" y="272681"/>
                </a:lnTo>
                <a:lnTo>
                  <a:pt x="781063" y="230502"/>
                </a:lnTo>
                <a:lnTo>
                  <a:pt x="758826" y="190874"/>
                </a:lnTo>
                <a:lnTo>
                  <a:pt x="732493" y="154107"/>
                </a:lnTo>
                <a:lnTo>
                  <a:pt x="702373" y="120510"/>
                </a:lnTo>
                <a:lnTo>
                  <a:pt x="668775" y="90390"/>
                </a:lnTo>
                <a:lnTo>
                  <a:pt x="632008" y="64057"/>
                </a:lnTo>
                <a:lnTo>
                  <a:pt x="592381" y="41820"/>
                </a:lnTo>
                <a:lnTo>
                  <a:pt x="550202" y="23987"/>
                </a:lnTo>
                <a:lnTo>
                  <a:pt x="505780" y="10866"/>
                </a:lnTo>
                <a:lnTo>
                  <a:pt x="459423" y="2768"/>
                </a:lnTo>
                <a:lnTo>
                  <a:pt x="411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31">
            <a:extLst>
              <a:ext uri="{FF2B5EF4-FFF2-40B4-BE49-F238E27FC236}">
                <a16:creationId xmlns:a16="http://schemas.microsoft.com/office/drawing/2014/main" id="{C2C5531F-888B-4274-A3C3-80D8D2E18C61}"/>
              </a:ext>
            </a:extLst>
          </p:cNvPr>
          <p:cNvSpPr/>
          <p:nvPr/>
        </p:nvSpPr>
        <p:spPr>
          <a:xfrm>
            <a:off x="1186472" y="5458566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60" h="822960">
                <a:moveTo>
                  <a:pt x="411441" y="0"/>
                </a:moveTo>
                <a:lnTo>
                  <a:pt x="363459" y="2768"/>
                </a:lnTo>
                <a:lnTo>
                  <a:pt x="317103" y="10866"/>
                </a:lnTo>
                <a:lnTo>
                  <a:pt x="272681" y="23987"/>
                </a:lnTo>
                <a:lnTo>
                  <a:pt x="230502" y="41820"/>
                </a:lnTo>
                <a:lnTo>
                  <a:pt x="190874" y="64057"/>
                </a:lnTo>
                <a:lnTo>
                  <a:pt x="154107" y="90390"/>
                </a:lnTo>
                <a:lnTo>
                  <a:pt x="120510" y="120510"/>
                </a:lnTo>
                <a:lnTo>
                  <a:pt x="90390" y="154107"/>
                </a:lnTo>
                <a:lnTo>
                  <a:pt x="64057" y="190874"/>
                </a:lnTo>
                <a:lnTo>
                  <a:pt x="41820" y="230502"/>
                </a:lnTo>
                <a:lnTo>
                  <a:pt x="23987" y="272681"/>
                </a:lnTo>
                <a:lnTo>
                  <a:pt x="10866" y="317103"/>
                </a:lnTo>
                <a:lnTo>
                  <a:pt x="2768" y="363459"/>
                </a:lnTo>
                <a:lnTo>
                  <a:pt x="0" y="411441"/>
                </a:lnTo>
                <a:lnTo>
                  <a:pt x="2768" y="459423"/>
                </a:lnTo>
                <a:lnTo>
                  <a:pt x="10866" y="505780"/>
                </a:lnTo>
                <a:lnTo>
                  <a:pt x="23987" y="550202"/>
                </a:lnTo>
                <a:lnTo>
                  <a:pt x="41820" y="592381"/>
                </a:lnTo>
                <a:lnTo>
                  <a:pt x="64057" y="632008"/>
                </a:lnTo>
                <a:lnTo>
                  <a:pt x="90390" y="668775"/>
                </a:lnTo>
                <a:lnTo>
                  <a:pt x="120510" y="702373"/>
                </a:lnTo>
                <a:lnTo>
                  <a:pt x="154107" y="732493"/>
                </a:lnTo>
                <a:lnTo>
                  <a:pt x="190874" y="758826"/>
                </a:lnTo>
                <a:lnTo>
                  <a:pt x="230502" y="781063"/>
                </a:lnTo>
                <a:lnTo>
                  <a:pt x="272681" y="798896"/>
                </a:lnTo>
                <a:lnTo>
                  <a:pt x="317103" y="812017"/>
                </a:lnTo>
                <a:lnTo>
                  <a:pt x="363459" y="820115"/>
                </a:lnTo>
                <a:lnTo>
                  <a:pt x="411441" y="822883"/>
                </a:lnTo>
                <a:lnTo>
                  <a:pt x="459423" y="820115"/>
                </a:lnTo>
                <a:lnTo>
                  <a:pt x="505780" y="812017"/>
                </a:lnTo>
                <a:lnTo>
                  <a:pt x="550202" y="798896"/>
                </a:lnTo>
                <a:lnTo>
                  <a:pt x="592381" y="781063"/>
                </a:lnTo>
                <a:lnTo>
                  <a:pt x="632008" y="758826"/>
                </a:lnTo>
                <a:lnTo>
                  <a:pt x="668775" y="732493"/>
                </a:lnTo>
                <a:lnTo>
                  <a:pt x="702373" y="702373"/>
                </a:lnTo>
                <a:lnTo>
                  <a:pt x="732493" y="668775"/>
                </a:lnTo>
                <a:lnTo>
                  <a:pt x="758826" y="632008"/>
                </a:lnTo>
                <a:lnTo>
                  <a:pt x="781063" y="592381"/>
                </a:lnTo>
                <a:lnTo>
                  <a:pt x="798896" y="550202"/>
                </a:lnTo>
                <a:lnTo>
                  <a:pt x="812017" y="505780"/>
                </a:lnTo>
                <a:lnTo>
                  <a:pt x="820115" y="459423"/>
                </a:lnTo>
                <a:lnTo>
                  <a:pt x="822883" y="411441"/>
                </a:lnTo>
                <a:lnTo>
                  <a:pt x="820115" y="363459"/>
                </a:lnTo>
                <a:lnTo>
                  <a:pt x="812017" y="317103"/>
                </a:lnTo>
                <a:lnTo>
                  <a:pt x="798896" y="272681"/>
                </a:lnTo>
                <a:lnTo>
                  <a:pt x="781063" y="230502"/>
                </a:lnTo>
                <a:lnTo>
                  <a:pt x="758826" y="190874"/>
                </a:lnTo>
                <a:lnTo>
                  <a:pt x="732493" y="154107"/>
                </a:lnTo>
                <a:lnTo>
                  <a:pt x="702373" y="120510"/>
                </a:lnTo>
                <a:lnTo>
                  <a:pt x="668775" y="90390"/>
                </a:lnTo>
                <a:lnTo>
                  <a:pt x="632008" y="64057"/>
                </a:lnTo>
                <a:lnTo>
                  <a:pt x="592381" y="41820"/>
                </a:lnTo>
                <a:lnTo>
                  <a:pt x="550202" y="23987"/>
                </a:lnTo>
                <a:lnTo>
                  <a:pt x="505780" y="10866"/>
                </a:lnTo>
                <a:lnTo>
                  <a:pt x="459423" y="2768"/>
                </a:lnTo>
                <a:lnTo>
                  <a:pt x="411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586465B-3333-4922-B234-FCFD6EB4A906}"/>
              </a:ext>
            </a:extLst>
          </p:cNvPr>
          <p:cNvGrpSpPr/>
          <p:nvPr/>
        </p:nvGrpSpPr>
        <p:grpSpPr>
          <a:xfrm>
            <a:off x="1389673" y="5567844"/>
            <a:ext cx="416559" cy="604405"/>
            <a:chOff x="9611652" y="3351258"/>
            <a:chExt cx="752589" cy="1091968"/>
          </a:xfrm>
        </p:grpSpPr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id="{386F7A24-A970-4364-87ED-B3E5BB24E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672262" y="3351258"/>
              <a:ext cx="691979" cy="568410"/>
            </a:xfrm>
            <a:prstGeom prst="rect">
              <a:avLst/>
            </a:prstGeom>
          </p:spPr>
        </p:pic>
        <p:pic>
          <p:nvPicPr>
            <p:cNvPr id="90" name="Graphic 89">
              <a:extLst>
                <a:ext uri="{FF2B5EF4-FFF2-40B4-BE49-F238E27FC236}">
                  <a16:creationId xmlns:a16="http://schemas.microsoft.com/office/drawing/2014/main" id="{4AF9176F-6F12-406C-9A29-9619C306F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611652" y="4057065"/>
              <a:ext cx="369572" cy="369572"/>
            </a:xfrm>
            <a:prstGeom prst="rect">
              <a:avLst/>
            </a:prstGeom>
          </p:spPr>
        </p:pic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C641F400-B74E-4CC1-A07C-7E07439C9B6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197218" y="4040890"/>
              <a:ext cx="164248" cy="402336"/>
              <a:chOff x="9257554" y="-500162"/>
              <a:chExt cx="1512220" cy="3704277"/>
            </a:xfrm>
          </p:grpSpPr>
          <p:sp>
            <p:nvSpPr>
              <p:cNvPr id="92" name="Rectangle: Top Corners Rounded 91">
                <a:extLst>
                  <a:ext uri="{FF2B5EF4-FFF2-40B4-BE49-F238E27FC236}">
                    <a16:creationId xmlns:a16="http://schemas.microsoft.com/office/drawing/2014/main" id="{13B8A014-0768-4A9B-BEA6-B55A9A390332}"/>
                  </a:ext>
                </a:extLst>
              </p:cNvPr>
              <p:cNvSpPr/>
              <p:nvPr/>
            </p:nvSpPr>
            <p:spPr>
              <a:xfrm rot="10800000">
                <a:off x="9328297" y="1360968"/>
                <a:ext cx="1368055" cy="175082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</p:spPr>
            <p:txBody>
              <a:bodyPr wrap="none" rtlCol="0" anchor="ctr">
                <a:noAutofit/>
              </a:bodyPr>
              <a:lstStyle/>
              <a:p>
                <a:pPr marL="12700" algn="l">
                  <a:lnSpc>
                    <a:spcPct val="100000"/>
                  </a:lnSpc>
                  <a:spcBef>
                    <a:spcPts val="100"/>
                  </a:spcBef>
                </a:pPr>
                <a:endParaRPr lang="en-US" sz="1600" b="1" spc="-20" dirty="0">
                  <a:cs typeface="Arial"/>
                </a:endParaRPr>
              </a:p>
            </p:txBody>
          </p:sp>
          <p:pic>
            <p:nvPicPr>
              <p:cNvPr id="93" name="Graphic 92">
                <a:extLst>
                  <a:ext uri="{FF2B5EF4-FFF2-40B4-BE49-F238E27FC236}">
                    <a16:creationId xmlns:a16="http://schemas.microsoft.com/office/drawing/2014/main" id="{6367B70A-B173-4EA4-9D4A-EF6648ED73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 b="48025"/>
              <a:stretch/>
            </p:blipFill>
            <p:spPr>
              <a:xfrm>
                <a:off x="9257554" y="-500162"/>
                <a:ext cx="1512220" cy="1857757"/>
              </a:xfrm>
              <a:prstGeom prst="rect">
                <a:avLst/>
              </a:prstGeom>
            </p:spPr>
          </p:pic>
          <p:pic>
            <p:nvPicPr>
              <p:cNvPr id="94" name="Graphic 93">
                <a:extLst>
                  <a:ext uri="{FF2B5EF4-FFF2-40B4-BE49-F238E27FC236}">
                    <a16:creationId xmlns:a16="http://schemas.microsoft.com/office/drawing/2014/main" id="{B1139ED4-F74E-4295-A4DE-F4D5BDB76E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 b="48025"/>
              <a:stretch/>
            </p:blipFill>
            <p:spPr>
              <a:xfrm flipV="1">
                <a:off x="9257554" y="1346358"/>
                <a:ext cx="1512220" cy="1857757"/>
              </a:xfrm>
              <a:prstGeom prst="rect">
                <a:avLst/>
              </a:prstGeom>
            </p:spPr>
          </p:pic>
        </p:grpSp>
      </p:grpSp>
      <p:pic>
        <p:nvPicPr>
          <p:cNvPr id="95" name="Graphic 94">
            <a:extLst>
              <a:ext uri="{FF2B5EF4-FFF2-40B4-BE49-F238E27FC236}">
                <a16:creationId xmlns:a16="http://schemas.microsoft.com/office/drawing/2014/main" id="{C6267E3D-F0D5-490E-B712-BE3ABCC8E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294431" y="1046329"/>
            <a:ext cx="607043" cy="498643"/>
          </a:xfrm>
          <a:prstGeom prst="rect">
            <a:avLst/>
          </a:prstGeom>
        </p:spPr>
      </p:pic>
      <p:sp>
        <p:nvSpPr>
          <p:cNvPr id="34" name="object 8">
            <a:extLst>
              <a:ext uri="{FF2B5EF4-FFF2-40B4-BE49-F238E27FC236}">
                <a16:creationId xmlns:a16="http://schemas.microsoft.com/office/drawing/2014/main" id="{FE2174C3-B902-4ED3-BDC9-413D7BF9442D}"/>
              </a:ext>
            </a:extLst>
          </p:cNvPr>
          <p:cNvSpPr/>
          <p:nvPr/>
        </p:nvSpPr>
        <p:spPr>
          <a:xfrm>
            <a:off x="623290" y="3199316"/>
            <a:ext cx="1949450" cy="1949450"/>
          </a:xfrm>
          <a:custGeom>
            <a:avLst/>
            <a:gdLst/>
            <a:ahLst/>
            <a:cxnLst/>
            <a:rect l="l" t="t" r="r" b="b"/>
            <a:pathLst>
              <a:path w="1949450" h="1949450">
                <a:moveTo>
                  <a:pt x="974623" y="0"/>
                </a:moveTo>
                <a:lnTo>
                  <a:pt x="925979" y="1192"/>
                </a:lnTo>
                <a:lnTo>
                  <a:pt x="877952" y="4733"/>
                </a:lnTo>
                <a:lnTo>
                  <a:pt x="830599" y="10567"/>
                </a:lnTo>
                <a:lnTo>
                  <a:pt x="783974" y="18637"/>
                </a:lnTo>
                <a:lnTo>
                  <a:pt x="738135" y="28888"/>
                </a:lnTo>
                <a:lnTo>
                  <a:pt x="693136" y="41264"/>
                </a:lnTo>
                <a:lnTo>
                  <a:pt x="649034" y="55708"/>
                </a:lnTo>
                <a:lnTo>
                  <a:pt x="605885" y="72167"/>
                </a:lnTo>
                <a:lnTo>
                  <a:pt x="563743" y="90582"/>
                </a:lnTo>
                <a:lnTo>
                  <a:pt x="522666" y="110900"/>
                </a:lnTo>
                <a:lnTo>
                  <a:pt x="482709" y="133063"/>
                </a:lnTo>
                <a:lnTo>
                  <a:pt x="443927" y="157016"/>
                </a:lnTo>
                <a:lnTo>
                  <a:pt x="406377" y="182703"/>
                </a:lnTo>
                <a:lnTo>
                  <a:pt x="370115" y="210068"/>
                </a:lnTo>
                <a:lnTo>
                  <a:pt x="335195" y="239056"/>
                </a:lnTo>
                <a:lnTo>
                  <a:pt x="301675" y="269610"/>
                </a:lnTo>
                <a:lnTo>
                  <a:pt x="269610" y="301675"/>
                </a:lnTo>
                <a:lnTo>
                  <a:pt x="239056" y="335195"/>
                </a:lnTo>
                <a:lnTo>
                  <a:pt x="210068" y="370115"/>
                </a:lnTo>
                <a:lnTo>
                  <a:pt x="182703" y="406377"/>
                </a:lnTo>
                <a:lnTo>
                  <a:pt x="157016" y="443927"/>
                </a:lnTo>
                <a:lnTo>
                  <a:pt x="133063" y="482709"/>
                </a:lnTo>
                <a:lnTo>
                  <a:pt x="110900" y="522666"/>
                </a:lnTo>
                <a:lnTo>
                  <a:pt x="90582" y="563743"/>
                </a:lnTo>
                <a:lnTo>
                  <a:pt x="72167" y="605885"/>
                </a:lnTo>
                <a:lnTo>
                  <a:pt x="55708" y="649034"/>
                </a:lnTo>
                <a:lnTo>
                  <a:pt x="41264" y="693136"/>
                </a:lnTo>
                <a:lnTo>
                  <a:pt x="28888" y="738135"/>
                </a:lnTo>
                <a:lnTo>
                  <a:pt x="18637" y="783974"/>
                </a:lnTo>
                <a:lnTo>
                  <a:pt x="10567" y="830599"/>
                </a:lnTo>
                <a:lnTo>
                  <a:pt x="4733" y="877952"/>
                </a:lnTo>
                <a:lnTo>
                  <a:pt x="1192" y="925979"/>
                </a:lnTo>
                <a:lnTo>
                  <a:pt x="0" y="974623"/>
                </a:lnTo>
                <a:lnTo>
                  <a:pt x="1192" y="1023266"/>
                </a:lnTo>
                <a:lnTo>
                  <a:pt x="4733" y="1071292"/>
                </a:lnTo>
                <a:lnTo>
                  <a:pt x="10567" y="1118644"/>
                </a:lnTo>
                <a:lnTo>
                  <a:pt x="18637" y="1165268"/>
                </a:lnTo>
                <a:lnTo>
                  <a:pt x="28888" y="1211107"/>
                </a:lnTo>
                <a:lnTo>
                  <a:pt x="41264" y="1256105"/>
                </a:lnTo>
                <a:lnTo>
                  <a:pt x="55708" y="1300207"/>
                </a:lnTo>
                <a:lnTo>
                  <a:pt x="72167" y="1343356"/>
                </a:lnTo>
                <a:lnTo>
                  <a:pt x="90582" y="1385497"/>
                </a:lnTo>
                <a:lnTo>
                  <a:pt x="110900" y="1426574"/>
                </a:lnTo>
                <a:lnTo>
                  <a:pt x="133063" y="1466532"/>
                </a:lnTo>
                <a:lnTo>
                  <a:pt x="157016" y="1505313"/>
                </a:lnTo>
                <a:lnTo>
                  <a:pt x="182703" y="1542863"/>
                </a:lnTo>
                <a:lnTo>
                  <a:pt x="210068" y="1579126"/>
                </a:lnTo>
                <a:lnTo>
                  <a:pt x="239056" y="1614045"/>
                </a:lnTo>
                <a:lnTo>
                  <a:pt x="269610" y="1647566"/>
                </a:lnTo>
                <a:lnTo>
                  <a:pt x="301675" y="1679631"/>
                </a:lnTo>
                <a:lnTo>
                  <a:pt x="335195" y="1710186"/>
                </a:lnTo>
                <a:lnTo>
                  <a:pt x="370115" y="1739174"/>
                </a:lnTo>
                <a:lnTo>
                  <a:pt x="406377" y="1766540"/>
                </a:lnTo>
                <a:lnTo>
                  <a:pt x="443927" y="1792227"/>
                </a:lnTo>
                <a:lnTo>
                  <a:pt x="482709" y="1816180"/>
                </a:lnTo>
                <a:lnTo>
                  <a:pt x="522666" y="1838344"/>
                </a:lnTo>
                <a:lnTo>
                  <a:pt x="563743" y="1858661"/>
                </a:lnTo>
                <a:lnTo>
                  <a:pt x="605885" y="1877077"/>
                </a:lnTo>
                <a:lnTo>
                  <a:pt x="649034" y="1893536"/>
                </a:lnTo>
                <a:lnTo>
                  <a:pt x="693136" y="1907981"/>
                </a:lnTo>
                <a:lnTo>
                  <a:pt x="738135" y="1920357"/>
                </a:lnTo>
                <a:lnTo>
                  <a:pt x="783974" y="1930608"/>
                </a:lnTo>
                <a:lnTo>
                  <a:pt x="830599" y="1938679"/>
                </a:lnTo>
                <a:lnTo>
                  <a:pt x="877952" y="1944512"/>
                </a:lnTo>
                <a:lnTo>
                  <a:pt x="925979" y="1948054"/>
                </a:lnTo>
                <a:lnTo>
                  <a:pt x="974623" y="1949246"/>
                </a:lnTo>
                <a:lnTo>
                  <a:pt x="1023267" y="1948054"/>
                </a:lnTo>
                <a:lnTo>
                  <a:pt x="1071294" y="1944512"/>
                </a:lnTo>
                <a:lnTo>
                  <a:pt x="1118647" y="1938679"/>
                </a:lnTo>
                <a:lnTo>
                  <a:pt x="1165272" y="1930608"/>
                </a:lnTo>
                <a:lnTo>
                  <a:pt x="1211111" y="1920357"/>
                </a:lnTo>
                <a:lnTo>
                  <a:pt x="1256110" y="1907981"/>
                </a:lnTo>
                <a:lnTo>
                  <a:pt x="1300212" y="1893536"/>
                </a:lnTo>
                <a:lnTo>
                  <a:pt x="1343361" y="1877077"/>
                </a:lnTo>
                <a:lnTo>
                  <a:pt x="1385503" y="1858661"/>
                </a:lnTo>
                <a:lnTo>
                  <a:pt x="1426580" y="1838344"/>
                </a:lnTo>
                <a:lnTo>
                  <a:pt x="1466537" y="1816180"/>
                </a:lnTo>
                <a:lnTo>
                  <a:pt x="1505319" y="1792227"/>
                </a:lnTo>
                <a:lnTo>
                  <a:pt x="1542869" y="1766540"/>
                </a:lnTo>
                <a:lnTo>
                  <a:pt x="1579131" y="1739174"/>
                </a:lnTo>
                <a:lnTo>
                  <a:pt x="1614050" y="1710186"/>
                </a:lnTo>
                <a:lnTo>
                  <a:pt x="1647570" y="1679631"/>
                </a:lnTo>
                <a:lnTo>
                  <a:pt x="1679636" y="1647566"/>
                </a:lnTo>
                <a:lnTo>
                  <a:pt x="1710190" y="1614045"/>
                </a:lnTo>
                <a:lnTo>
                  <a:pt x="1739178" y="1579126"/>
                </a:lnTo>
                <a:lnTo>
                  <a:pt x="1766543" y="1542863"/>
                </a:lnTo>
                <a:lnTo>
                  <a:pt x="1792230" y="1505313"/>
                </a:lnTo>
                <a:lnTo>
                  <a:pt x="1816183" y="1466532"/>
                </a:lnTo>
                <a:lnTo>
                  <a:pt x="1838346" y="1426574"/>
                </a:lnTo>
                <a:lnTo>
                  <a:pt x="1858664" y="1385497"/>
                </a:lnTo>
                <a:lnTo>
                  <a:pt x="1877079" y="1343356"/>
                </a:lnTo>
                <a:lnTo>
                  <a:pt x="1893537" y="1300207"/>
                </a:lnTo>
                <a:lnTo>
                  <a:pt x="1907982" y="1256105"/>
                </a:lnTo>
                <a:lnTo>
                  <a:pt x="1920358" y="1211107"/>
                </a:lnTo>
                <a:lnTo>
                  <a:pt x="1930609" y="1165268"/>
                </a:lnTo>
                <a:lnTo>
                  <a:pt x="1938679" y="1118644"/>
                </a:lnTo>
                <a:lnTo>
                  <a:pt x="1944513" y="1071292"/>
                </a:lnTo>
                <a:lnTo>
                  <a:pt x="1948054" y="1023266"/>
                </a:lnTo>
                <a:lnTo>
                  <a:pt x="1949246" y="974623"/>
                </a:lnTo>
                <a:lnTo>
                  <a:pt x="1948054" y="925979"/>
                </a:lnTo>
                <a:lnTo>
                  <a:pt x="1944513" y="877952"/>
                </a:lnTo>
                <a:lnTo>
                  <a:pt x="1938679" y="830599"/>
                </a:lnTo>
                <a:lnTo>
                  <a:pt x="1930609" y="783974"/>
                </a:lnTo>
                <a:lnTo>
                  <a:pt x="1920358" y="738135"/>
                </a:lnTo>
                <a:lnTo>
                  <a:pt x="1907982" y="693136"/>
                </a:lnTo>
                <a:lnTo>
                  <a:pt x="1893537" y="649034"/>
                </a:lnTo>
                <a:lnTo>
                  <a:pt x="1877079" y="605885"/>
                </a:lnTo>
                <a:lnTo>
                  <a:pt x="1858664" y="563743"/>
                </a:lnTo>
                <a:lnTo>
                  <a:pt x="1838346" y="522666"/>
                </a:lnTo>
                <a:lnTo>
                  <a:pt x="1816183" y="482709"/>
                </a:lnTo>
                <a:lnTo>
                  <a:pt x="1792230" y="443927"/>
                </a:lnTo>
                <a:lnTo>
                  <a:pt x="1766543" y="406377"/>
                </a:lnTo>
                <a:lnTo>
                  <a:pt x="1739178" y="370115"/>
                </a:lnTo>
                <a:lnTo>
                  <a:pt x="1710190" y="335195"/>
                </a:lnTo>
                <a:lnTo>
                  <a:pt x="1679636" y="301675"/>
                </a:lnTo>
                <a:lnTo>
                  <a:pt x="1647570" y="269610"/>
                </a:lnTo>
                <a:lnTo>
                  <a:pt x="1614050" y="239056"/>
                </a:lnTo>
                <a:lnTo>
                  <a:pt x="1579131" y="210068"/>
                </a:lnTo>
                <a:lnTo>
                  <a:pt x="1542869" y="182703"/>
                </a:lnTo>
                <a:lnTo>
                  <a:pt x="1505319" y="157016"/>
                </a:lnTo>
                <a:lnTo>
                  <a:pt x="1466537" y="133063"/>
                </a:lnTo>
                <a:lnTo>
                  <a:pt x="1426580" y="110900"/>
                </a:lnTo>
                <a:lnTo>
                  <a:pt x="1385503" y="90582"/>
                </a:lnTo>
                <a:lnTo>
                  <a:pt x="1343361" y="72167"/>
                </a:lnTo>
                <a:lnTo>
                  <a:pt x="1300212" y="55708"/>
                </a:lnTo>
                <a:lnTo>
                  <a:pt x="1256110" y="41264"/>
                </a:lnTo>
                <a:lnTo>
                  <a:pt x="1211111" y="28888"/>
                </a:lnTo>
                <a:lnTo>
                  <a:pt x="1165272" y="18637"/>
                </a:lnTo>
                <a:lnTo>
                  <a:pt x="1118647" y="10567"/>
                </a:lnTo>
                <a:lnTo>
                  <a:pt x="1071294" y="4733"/>
                </a:lnTo>
                <a:lnTo>
                  <a:pt x="1023267" y="1192"/>
                </a:lnTo>
                <a:lnTo>
                  <a:pt x="9746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4">
            <a:extLst>
              <a:ext uri="{FF2B5EF4-FFF2-40B4-BE49-F238E27FC236}">
                <a16:creationId xmlns:a16="http://schemas.microsoft.com/office/drawing/2014/main" id="{3FC1904F-7C14-4D0C-B720-2D2C7936CF3D}"/>
              </a:ext>
            </a:extLst>
          </p:cNvPr>
          <p:cNvSpPr/>
          <p:nvPr/>
        </p:nvSpPr>
        <p:spPr>
          <a:xfrm>
            <a:off x="1186472" y="2066427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60" h="822960">
                <a:moveTo>
                  <a:pt x="411441" y="0"/>
                </a:moveTo>
                <a:lnTo>
                  <a:pt x="363459" y="2768"/>
                </a:lnTo>
                <a:lnTo>
                  <a:pt x="317103" y="10866"/>
                </a:lnTo>
                <a:lnTo>
                  <a:pt x="272681" y="23987"/>
                </a:lnTo>
                <a:lnTo>
                  <a:pt x="230502" y="41820"/>
                </a:lnTo>
                <a:lnTo>
                  <a:pt x="190874" y="64057"/>
                </a:lnTo>
                <a:lnTo>
                  <a:pt x="154107" y="90390"/>
                </a:lnTo>
                <a:lnTo>
                  <a:pt x="120510" y="120510"/>
                </a:lnTo>
                <a:lnTo>
                  <a:pt x="90390" y="154107"/>
                </a:lnTo>
                <a:lnTo>
                  <a:pt x="64057" y="190874"/>
                </a:lnTo>
                <a:lnTo>
                  <a:pt x="41820" y="230502"/>
                </a:lnTo>
                <a:lnTo>
                  <a:pt x="23987" y="272681"/>
                </a:lnTo>
                <a:lnTo>
                  <a:pt x="10866" y="317103"/>
                </a:lnTo>
                <a:lnTo>
                  <a:pt x="2768" y="363459"/>
                </a:lnTo>
                <a:lnTo>
                  <a:pt x="0" y="411441"/>
                </a:lnTo>
                <a:lnTo>
                  <a:pt x="2768" y="459423"/>
                </a:lnTo>
                <a:lnTo>
                  <a:pt x="10866" y="505780"/>
                </a:lnTo>
                <a:lnTo>
                  <a:pt x="23987" y="550202"/>
                </a:lnTo>
                <a:lnTo>
                  <a:pt x="41820" y="592381"/>
                </a:lnTo>
                <a:lnTo>
                  <a:pt x="64057" y="632008"/>
                </a:lnTo>
                <a:lnTo>
                  <a:pt x="90390" y="668775"/>
                </a:lnTo>
                <a:lnTo>
                  <a:pt x="120510" y="702373"/>
                </a:lnTo>
                <a:lnTo>
                  <a:pt x="154107" y="732493"/>
                </a:lnTo>
                <a:lnTo>
                  <a:pt x="190874" y="758826"/>
                </a:lnTo>
                <a:lnTo>
                  <a:pt x="230502" y="781063"/>
                </a:lnTo>
                <a:lnTo>
                  <a:pt x="272681" y="798896"/>
                </a:lnTo>
                <a:lnTo>
                  <a:pt x="317103" y="812017"/>
                </a:lnTo>
                <a:lnTo>
                  <a:pt x="363459" y="820115"/>
                </a:lnTo>
                <a:lnTo>
                  <a:pt x="411441" y="822883"/>
                </a:lnTo>
                <a:lnTo>
                  <a:pt x="459423" y="820115"/>
                </a:lnTo>
                <a:lnTo>
                  <a:pt x="505780" y="812017"/>
                </a:lnTo>
                <a:lnTo>
                  <a:pt x="550202" y="798896"/>
                </a:lnTo>
                <a:lnTo>
                  <a:pt x="592381" y="781063"/>
                </a:lnTo>
                <a:lnTo>
                  <a:pt x="632008" y="758826"/>
                </a:lnTo>
                <a:lnTo>
                  <a:pt x="668775" y="732493"/>
                </a:lnTo>
                <a:lnTo>
                  <a:pt x="702373" y="702373"/>
                </a:lnTo>
                <a:lnTo>
                  <a:pt x="732493" y="668775"/>
                </a:lnTo>
                <a:lnTo>
                  <a:pt x="758826" y="632008"/>
                </a:lnTo>
                <a:lnTo>
                  <a:pt x="781063" y="592381"/>
                </a:lnTo>
                <a:lnTo>
                  <a:pt x="798896" y="550202"/>
                </a:lnTo>
                <a:lnTo>
                  <a:pt x="812017" y="505780"/>
                </a:lnTo>
                <a:lnTo>
                  <a:pt x="820115" y="459423"/>
                </a:lnTo>
                <a:lnTo>
                  <a:pt x="822883" y="411441"/>
                </a:lnTo>
                <a:lnTo>
                  <a:pt x="820115" y="363459"/>
                </a:lnTo>
                <a:lnTo>
                  <a:pt x="812017" y="317103"/>
                </a:lnTo>
                <a:lnTo>
                  <a:pt x="798896" y="272681"/>
                </a:lnTo>
                <a:lnTo>
                  <a:pt x="781063" y="230502"/>
                </a:lnTo>
                <a:lnTo>
                  <a:pt x="758826" y="190874"/>
                </a:lnTo>
                <a:lnTo>
                  <a:pt x="732493" y="154107"/>
                </a:lnTo>
                <a:lnTo>
                  <a:pt x="702373" y="120510"/>
                </a:lnTo>
                <a:lnTo>
                  <a:pt x="668775" y="90390"/>
                </a:lnTo>
                <a:lnTo>
                  <a:pt x="632008" y="64057"/>
                </a:lnTo>
                <a:lnTo>
                  <a:pt x="592381" y="41820"/>
                </a:lnTo>
                <a:lnTo>
                  <a:pt x="550202" y="23987"/>
                </a:lnTo>
                <a:lnTo>
                  <a:pt x="505780" y="10866"/>
                </a:lnTo>
                <a:lnTo>
                  <a:pt x="459423" y="2768"/>
                </a:lnTo>
                <a:lnTo>
                  <a:pt x="411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A6725D49-1777-4723-8032-0D1AE9D4AC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34168" y="2214123"/>
            <a:ext cx="527569" cy="527569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112757B8-635D-4DAD-9299-41DE7FBAEAB3}"/>
              </a:ext>
            </a:extLst>
          </p:cNvPr>
          <p:cNvGrpSpPr>
            <a:grpSpLocks noChangeAspect="1"/>
          </p:cNvGrpSpPr>
          <p:nvPr/>
        </p:nvGrpSpPr>
        <p:grpSpPr>
          <a:xfrm>
            <a:off x="1345515" y="3555896"/>
            <a:ext cx="505000" cy="1237033"/>
            <a:chOff x="9257554" y="-500162"/>
            <a:chExt cx="1512220" cy="3704277"/>
          </a:xfrm>
        </p:grpSpPr>
        <p:sp>
          <p:nvSpPr>
            <p:cNvPr id="47" name="Rectangle: Top Corners Rounded 46">
              <a:extLst>
                <a:ext uri="{FF2B5EF4-FFF2-40B4-BE49-F238E27FC236}">
                  <a16:creationId xmlns:a16="http://schemas.microsoft.com/office/drawing/2014/main" id="{324E2C0E-3EE9-4DC7-978A-A1C802AF892F}"/>
                </a:ext>
              </a:extLst>
            </p:cNvPr>
            <p:cNvSpPr/>
            <p:nvPr/>
          </p:nvSpPr>
          <p:spPr>
            <a:xfrm rot="10800000">
              <a:off x="9328297" y="1360968"/>
              <a:ext cx="1368055" cy="17508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</p:spPr>
          <p:txBody>
            <a:bodyPr wrap="none" rtlCol="0" anchor="ctr">
              <a:noAutofit/>
            </a:bodyPr>
            <a:lstStyle/>
            <a:p>
              <a:pPr marL="12700" algn="l">
                <a:lnSpc>
                  <a:spcPct val="100000"/>
                </a:lnSpc>
                <a:spcBef>
                  <a:spcPts val="100"/>
                </a:spcBef>
              </a:pPr>
              <a:endParaRPr lang="en-US" sz="1600" b="1" spc="-20" dirty="0">
                <a:cs typeface="Arial"/>
              </a:endParaRPr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18D7E207-D1DE-4090-8943-AF21572D9D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b="48025"/>
            <a:stretch/>
          </p:blipFill>
          <p:spPr>
            <a:xfrm>
              <a:off x="9257554" y="-500162"/>
              <a:ext cx="1512220" cy="1857757"/>
            </a:xfrm>
            <a:prstGeom prst="rect">
              <a:avLst/>
            </a:prstGeom>
          </p:spPr>
        </p:pic>
        <p:pic>
          <p:nvPicPr>
            <p:cNvPr id="49" name="Graphic 48">
              <a:extLst>
                <a:ext uri="{FF2B5EF4-FFF2-40B4-BE49-F238E27FC236}">
                  <a16:creationId xmlns:a16="http://schemas.microsoft.com/office/drawing/2014/main" id="{DAB56D79-3FAB-47A0-8B42-0DE3DF1C7F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b="48025"/>
            <a:stretch/>
          </p:blipFill>
          <p:spPr>
            <a:xfrm flipV="1">
              <a:off x="9257554" y="1346358"/>
              <a:ext cx="1512220" cy="1857757"/>
            </a:xfrm>
            <a:prstGeom prst="rect">
              <a:avLst/>
            </a:prstGeom>
          </p:spPr>
        </p:pic>
      </p:grpSp>
      <p:sp>
        <p:nvSpPr>
          <p:cNvPr id="26" name="object 8">
            <a:extLst>
              <a:ext uri="{FF2B5EF4-FFF2-40B4-BE49-F238E27FC236}">
                <a16:creationId xmlns:a16="http://schemas.microsoft.com/office/drawing/2014/main" id="{56496F33-448B-4874-820B-1C1F8F025D7E}"/>
              </a:ext>
            </a:extLst>
          </p:cNvPr>
          <p:cNvSpPr txBox="1"/>
          <p:nvPr/>
        </p:nvSpPr>
        <p:spPr>
          <a:xfrm>
            <a:off x="3541115" y="1451400"/>
            <a:ext cx="7082790" cy="1438086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600" b="1" spc="-5" dirty="0">
                <a:solidFill>
                  <a:srgbClr val="003B71"/>
                </a:solidFill>
                <a:latin typeface="Arial"/>
                <a:cs typeface="Arial"/>
              </a:rPr>
              <a:t>Medicare </a:t>
            </a:r>
            <a:r>
              <a:rPr sz="1600" b="1" dirty="0">
                <a:solidFill>
                  <a:srgbClr val="003B71"/>
                </a:solidFill>
                <a:latin typeface="Arial"/>
                <a:cs typeface="Arial"/>
              </a:rPr>
              <a:t>Part D Income </a:t>
            </a:r>
            <a:r>
              <a:rPr sz="1600" b="1" spc="-5" dirty="0">
                <a:solidFill>
                  <a:srgbClr val="003B71"/>
                </a:solidFill>
                <a:latin typeface="Arial"/>
                <a:cs typeface="Arial"/>
              </a:rPr>
              <a:t>Related Monthly Adjustment Amount</a:t>
            </a:r>
            <a:r>
              <a:rPr sz="1600" b="1" spc="-190" dirty="0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B71"/>
                </a:solidFill>
                <a:latin typeface="Arial"/>
                <a:cs typeface="Arial"/>
              </a:rPr>
              <a:t>(IRMAA)</a:t>
            </a: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ct val="104200"/>
              </a:lnSpc>
              <a:spcBef>
                <a:spcPts val="900"/>
              </a:spcBef>
            </a:pPr>
            <a:r>
              <a:rPr sz="1600" dirty="0">
                <a:latin typeface="Arial"/>
                <a:cs typeface="Arial"/>
              </a:rPr>
              <a:t>The Part D </a:t>
            </a:r>
            <a:r>
              <a:rPr sz="1600" spc="-5" dirty="0">
                <a:latin typeface="Arial"/>
                <a:cs typeface="Arial"/>
              </a:rPr>
              <a:t>higher-income premium is in addition </a:t>
            </a:r>
            <a:r>
              <a:rPr sz="1600" dirty="0">
                <a:latin typeface="Arial"/>
                <a:cs typeface="Arial"/>
              </a:rPr>
              <a:t>to the </a:t>
            </a:r>
            <a:r>
              <a:rPr sz="1600" spc="-5" dirty="0">
                <a:latin typeface="Arial"/>
                <a:cs typeface="Arial"/>
              </a:rPr>
              <a:t>annual </a:t>
            </a:r>
            <a:r>
              <a:rPr sz="1600" dirty="0">
                <a:latin typeface="Arial"/>
                <a:cs typeface="Arial"/>
              </a:rPr>
              <a:t>Part B </a:t>
            </a:r>
            <a:r>
              <a:rPr sz="1600" spc="-5" dirty="0">
                <a:latin typeface="Arial"/>
                <a:cs typeface="Arial"/>
              </a:rPr>
              <a:t>premium</a:t>
            </a:r>
            <a:r>
              <a:rPr lang="en-US" sz="1600" spc="-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adjustment and is determined according </a:t>
            </a:r>
            <a:r>
              <a:rPr sz="1600" dirty="0">
                <a:latin typeface="Arial"/>
                <a:cs typeface="Arial"/>
              </a:rPr>
              <a:t>to formulas set </a:t>
            </a:r>
            <a:r>
              <a:rPr sz="1600" spc="-5" dirty="0">
                <a:latin typeface="Arial"/>
                <a:cs typeface="Arial"/>
              </a:rPr>
              <a:t>by </a:t>
            </a:r>
            <a:r>
              <a:rPr sz="1600" dirty="0">
                <a:latin typeface="Arial"/>
                <a:cs typeface="Arial"/>
              </a:rPr>
              <a:t>federal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law.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sz="1600" b="1" spc="-5" dirty="0">
                <a:solidFill>
                  <a:srgbClr val="003B71"/>
                </a:solidFill>
                <a:latin typeface="Arial"/>
                <a:cs typeface="Arial"/>
              </a:rPr>
              <a:t>Based </a:t>
            </a:r>
            <a:r>
              <a:rPr sz="1600" b="1" dirty="0">
                <a:solidFill>
                  <a:srgbClr val="003B71"/>
                </a:solidFill>
                <a:latin typeface="Arial"/>
                <a:cs typeface="Arial"/>
              </a:rPr>
              <a:t>on </a:t>
            </a:r>
            <a:r>
              <a:rPr sz="1600" b="1" spc="-5" dirty="0">
                <a:solidFill>
                  <a:srgbClr val="003B71"/>
                </a:solidFill>
                <a:latin typeface="Arial"/>
                <a:cs typeface="Arial"/>
              </a:rPr>
              <a:t>your 201</a:t>
            </a:r>
            <a:r>
              <a:rPr lang="en-US" sz="1600" b="1" spc="-5" dirty="0">
                <a:solidFill>
                  <a:srgbClr val="003B71"/>
                </a:solidFill>
                <a:latin typeface="Arial"/>
                <a:cs typeface="Arial"/>
              </a:rPr>
              <a:t>9</a:t>
            </a:r>
            <a:r>
              <a:rPr sz="1600" b="1" spc="-5" dirty="0">
                <a:solidFill>
                  <a:srgbClr val="003B71"/>
                </a:solidFill>
                <a:latin typeface="Arial"/>
                <a:cs typeface="Arial"/>
              </a:rPr>
              <a:t> yearly </a:t>
            </a:r>
            <a:r>
              <a:rPr sz="1600" b="1" dirty="0">
                <a:solidFill>
                  <a:srgbClr val="003B71"/>
                </a:solidFill>
                <a:latin typeface="Arial"/>
                <a:cs typeface="Arial"/>
              </a:rPr>
              <a:t>income, </a:t>
            </a:r>
            <a:r>
              <a:rPr sz="1600" b="1" spc="-5" dirty="0">
                <a:solidFill>
                  <a:srgbClr val="003B71"/>
                </a:solidFill>
                <a:latin typeface="Arial"/>
                <a:cs typeface="Arial"/>
              </a:rPr>
              <a:t>your 202</a:t>
            </a:r>
            <a:r>
              <a:rPr lang="en-US" sz="1600" b="1" spc="-5" dirty="0">
                <a:solidFill>
                  <a:srgbClr val="003B71"/>
                </a:solidFill>
                <a:latin typeface="Arial"/>
                <a:cs typeface="Arial"/>
              </a:rPr>
              <a:t>1</a:t>
            </a:r>
            <a:r>
              <a:rPr sz="1600" b="1" spc="-5" dirty="0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3B71"/>
                </a:solidFill>
                <a:latin typeface="Arial"/>
                <a:cs typeface="Arial"/>
              </a:rPr>
              <a:t>Part D </a:t>
            </a:r>
            <a:r>
              <a:rPr sz="1600" b="1" spc="-5" dirty="0">
                <a:solidFill>
                  <a:srgbClr val="003B71"/>
                </a:solidFill>
                <a:latin typeface="Arial"/>
                <a:cs typeface="Arial"/>
              </a:rPr>
              <a:t>monthly cost</a:t>
            </a:r>
            <a:r>
              <a:rPr sz="1600" b="1" spc="-70" dirty="0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3B71"/>
                </a:solidFill>
                <a:latin typeface="Arial"/>
                <a:cs typeface="Arial"/>
              </a:rPr>
              <a:t>is:</a:t>
            </a:r>
            <a:endParaRPr sz="1600" dirty="0">
              <a:latin typeface="Arial"/>
              <a:cs typeface="Arial"/>
            </a:endParaRPr>
          </a:p>
        </p:txBody>
      </p:sp>
      <p:graphicFrame>
        <p:nvGraphicFramePr>
          <p:cNvPr id="28" name="object 10">
            <a:extLst>
              <a:ext uri="{FF2B5EF4-FFF2-40B4-BE49-F238E27FC236}">
                <a16:creationId xmlns:a16="http://schemas.microsoft.com/office/drawing/2014/main" id="{BB37D047-9F3F-4857-A6DD-3E47BC114641}"/>
              </a:ext>
            </a:extLst>
          </p:cNvPr>
          <p:cNvGraphicFramePr>
            <a:graphicFrameLocks noGrp="1"/>
          </p:cNvGraphicFramePr>
          <p:nvPr/>
        </p:nvGraphicFramePr>
        <p:xfrm>
          <a:off x="3561346" y="2980702"/>
          <a:ext cx="8391168" cy="27797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97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6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7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776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File </a:t>
                      </a:r>
                      <a:r>
                        <a:rPr lang="en-US" sz="1600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individual 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tax </a:t>
                      </a:r>
                      <a:r>
                        <a:rPr lang="en-US" sz="1600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return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File </a:t>
                      </a:r>
                      <a:r>
                        <a:rPr lang="en-US" sz="1600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joint 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tax </a:t>
                      </a:r>
                      <a:r>
                        <a:rPr lang="en-US" sz="1600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return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In </a:t>
                      </a:r>
                      <a:r>
                        <a:rPr lang="en-US" sz="1600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2021, 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you </a:t>
                      </a:r>
                      <a:r>
                        <a:rPr lang="en-US" sz="1600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pay monthly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7318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$8</a:t>
                      </a:r>
                      <a:r>
                        <a:rPr lang="en-US" sz="1600" spc="-5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,000 or</a:t>
                      </a:r>
                      <a:r>
                        <a:rPr sz="16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less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9715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$17</a:t>
                      </a:r>
                      <a:r>
                        <a:rPr lang="en-US" sz="1600" spc="-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,000 or</a:t>
                      </a:r>
                      <a:r>
                        <a:rPr sz="16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less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9715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en-US" sz="1600" b="1" spc="-5" dirty="0">
                          <a:solidFill>
                            <a:srgbClr val="003B71"/>
                          </a:solidFill>
                          <a:latin typeface="Arial"/>
                          <a:cs typeface="Arial"/>
                        </a:rPr>
                        <a:t>No Part D IRMAA Premium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9715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$8</a:t>
                      </a:r>
                      <a:r>
                        <a:rPr lang="en-US" sz="1600" spc="-5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,001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6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$1</a:t>
                      </a:r>
                      <a:r>
                        <a:rPr lang="en-US" sz="1600" spc="-5" dirty="0">
                          <a:latin typeface="Arial"/>
                          <a:cs typeface="Arial"/>
                        </a:rPr>
                        <a:t>11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,000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$17</a:t>
                      </a:r>
                      <a:r>
                        <a:rPr lang="en-US" sz="1600" spc="-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,001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6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$2</a:t>
                      </a:r>
                      <a:r>
                        <a:rPr lang="en-US" sz="1600" spc="-5" dirty="0">
                          <a:latin typeface="Arial"/>
                          <a:cs typeface="Arial"/>
                        </a:rPr>
                        <a:t>22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,000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600" b="1" spc="-5" dirty="0">
                          <a:solidFill>
                            <a:srgbClr val="003B71"/>
                          </a:solidFill>
                          <a:latin typeface="Arial"/>
                          <a:cs typeface="Arial"/>
                        </a:rPr>
                        <a:t>$12.</a:t>
                      </a:r>
                      <a:r>
                        <a:rPr lang="en-US" sz="1600" b="1" spc="-5" dirty="0">
                          <a:solidFill>
                            <a:srgbClr val="003B71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600" b="1" spc="-5" dirty="0">
                          <a:solidFill>
                            <a:srgbClr val="003B7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$1</a:t>
                      </a:r>
                      <a:r>
                        <a:rPr lang="en-US" sz="1600" spc="-5" dirty="0">
                          <a:latin typeface="Arial"/>
                          <a:cs typeface="Arial"/>
                        </a:rPr>
                        <a:t>11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,001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6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$13</a:t>
                      </a:r>
                      <a:r>
                        <a:rPr lang="en-US" sz="1600" spc="-5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,000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$2</a:t>
                      </a:r>
                      <a:r>
                        <a:rPr lang="en-US" sz="1600" spc="-5" dirty="0">
                          <a:latin typeface="Arial"/>
                          <a:cs typeface="Arial"/>
                        </a:rPr>
                        <a:t>22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,001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6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$27</a:t>
                      </a:r>
                      <a:r>
                        <a:rPr lang="en-US" sz="1600" spc="-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,000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600" b="1" spc="-5" dirty="0">
                          <a:solidFill>
                            <a:srgbClr val="003B71"/>
                          </a:solidFill>
                          <a:latin typeface="Arial"/>
                          <a:cs typeface="Arial"/>
                        </a:rPr>
                        <a:t>$31.</a:t>
                      </a:r>
                      <a:r>
                        <a:rPr lang="en-US" sz="1600" b="1" spc="-5" dirty="0">
                          <a:solidFill>
                            <a:srgbClr val="003B71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600" b="1" spc="-5" dirty="0">
                          <a:solidFill>
                            <a:srgbClr val="003B7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$13</a:t>
                      </a:r>
                      <a:r>
                        <a:rPr lang="en-US" sz="1600" spc="-5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,001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6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$16</a:t>
                      </a:r>
                      <a:r>
                        <a:rPr lang="en-US" sz="1600" spc="-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,000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$27</a:t>
                      </a:r>
                      <a:r>
                        <a:rPr lang="en-US" sz="1600" spc="-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,001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6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$3</a:t>
                      </a:r>
                      <a:r>
                        <a:rPr lang="en-US" sz="1600" spc="-5" dirty="0">
                          <a:latin typeface="Arial"/>
                          <a:cs typeface="Arial"/>
                        </a:rPr>
                        <a:t>30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,000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600" b="1" spc="-5" dirty="0">
                          <a:solidFill>
                            <a:srgbClr val="003B71"/>
                          </a:solidFill>
                          <a:latin typeface="Arial"/>
                          <a:cs typeface="Arial"/>
                        </a:rPr>
                        <a:t>$5</a:t>
                      </a:r>
                      <a:r>
                        <a:rPr lang="en-US" sz="1600" b="1" spc="-5" dirty="0">
                          <a:solidFill>
                            <a:srgbClr val="003B71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600" b="1" spc="-5" dirty="0">
                          <a:solidFill>
                            <a:srgbClr val="003B71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en-US" sz="1600" b="1" spc="-5" dirty="0">
                          <a:solidFill>
                            <a:srgbClr val="003B71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600" b="1" spc="-5" dirty="0">
                          <a:solidFill>
                            <a:srgbClr val="003B7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$16</a:t>
                      </a:r>
                      <a:r>
                        <a:rPr lang="en-US" sz="1600" spc="-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,001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6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$500,000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$3</a:t>
                      </a:r>
                      <a:r>
                        <a:rPr lang="en-US" sz="1600" spc="-5" dirty="0">
                          <a:latin typeface="Arial"/>
                          <a:cs typeface="Arial"/>
                        </a:rPr>
                        <a:t>30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,001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6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$750,000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600" b="1" spc="-5" dirty="0">
                          <a:solidFill>
                            <a:srgbClr val="003B71"/>
                          </a:solidFill>
                          <a:latin typeface="Arial"/>
                          <a:cs typeface="Arial"/>
                        </a:rPr>
                        <a:t>$70.</a:t>
                      </a:r>
                      <a:r>
                        <a:rPr lang="en-US" sz="1600" b="1" spc="-5" dirty="0">
                          <a:solidFill>
                            <a:srgbClr val="003B71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600" b="1" spc="-5" dirty="0">
                          <a:solidFill>
                            <a:srgbClr val="003B7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above</a:t>
                      </a:r>
                      <a:r>
                        <a:rPr sz="16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$500,00</a:t>
                      </a:r>
                      <a:r>
                        <a:rPr lang="en-US" sz="1600" spc="-5" dirty="0">
                          <a:latin typeface="Arial"/>
                          <a:cs typeface="Arial"/>
                        </a:rPr>
                        <a:t>1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above</a:t>
                      </a:r>
                      <a:r>
                        <a:rPr sz="16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$750,00</a:t>
                      </a:r>
                      <a:r>
                        <a:rPr lang="en-US" sz="1600" spc="-5" dirty="0">
                          <a:latin typeface="Arial"/>
                          <a:cs typeface="Arial"/>
                        </a:rPr>
                        <a:t>1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600" b="1" spc="-5" dirty="0">
                          <a:solidFill>
                            <a:srgbClr val="003B71"/>
                          </a:solidFill>
                          <a:latin typeface="Arial"/>
                          <a:cs typeface="Arial"/>
                        </a:rPr>
                        <a:t>$7</a:t>
                      </a:r>
                      <a:r>
                        <a:rPr lang="en-US" sz="1600" b="1" spc="-5" dirty="0">
                          <a:solidFill>
                            <a:srgbClr val="003B71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600" b="1" spc="-5" dirty="0">
                          <a:solidFill>
                            <a:srgbClr val="003B71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en-US" sz="1600" b="1" spc="-5" dirty="0">
                          <a:solidFill>
                            <a:srgbClr val="003B71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600" b="1" spc="-5" dirty="0">
                          <a:solidFill>
                            <a:srgbClr val="003B7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9" name="object 11">
            <a:extLst>
              <a:ext uri="{FF2B5EF4-FFF2-40B4-BE49-F238E27FC236}">
                <a16:creationId xmlns:a16="http://schemas.microsoft.com/office/drawing/2014/main" id="{58D5E412-C12B-4EC6-A98D-1A813E992AD8}"/>
              </a:ext>
            </a:extLst>
          </p:cNvPr>
          <p:cNvSpPr txBox="1"/>
          <p:nvPr/>
        </p:nvSpPr>
        <p:spPr>
          <a:xfrm>
            <a:off x="3541115" y="5891736"/>
            <a:ext cx="77419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These amounts may change yearly</a:t>
            </a:r>
            <a:r>
              <a:rPr sz="1200" spc="-10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091192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168380FD-F506-477F-A18E-C20A33E78360}"/>
              </a:ext>
            </a:extLst>
          </p:cNvPr>
          <p:cNvGrpSpPr/>
          <p:nvPr/>
        </p:nvGrpSpPr>
        <p:grpSpPr>
          <a:xfrm>
            <a:off x="109728" y="0"/>
            <a:ext cx="2976880" cy="6858000"/>
            <a:chOff x="109728" y="0"/>
            <a:chExt cx="2976880" cy="6858000"/>
          </a:xfrm>
        </p:grpSpPr>
        <p:sp>
          <p:nvSpPr>
            <p:cNvPr id="28" name="object 5">
              <a:extLst>
                <a:ext uri="{FF2B5EF4-FFF2-40B4-BE49-F238E27FC236}">
                  <a16:creationId xmlns:a16="http://schemas.microsoft.com/office/drawing/2014/main" id="{5168EB93-BF03-46C8-8FF4-90ED6A95C913}"/>
                </a:ext>
              </a:extLst>
            </p:cNvPr>
            <p:cNvSpPr/>
            <p:nvPr/>
          </p:nvSpPr>
          <p:spPr>
            <a:xfrm>
              <a:off x="109728" y="0"/>
              <a:ext cx="2976880" cy="6858000"/>
            </a:xfrm>
            <a:custGeom>
              <a:avLst/>
              <a:gdLst/>
              <a:ahLst/>
              <a:cxnLst/>
              <a:rect l="l" t="t" r="r" b="b"/>
              <a:pathLst>
                <a:path w="2976880" h="6858000">
                  <a:moveTo>
                    <a:pt x="0" y="6858000"/>
                  </a:moveTo>
                  <a:lnTo>
                    <a:pt x="2976372" y="6858000"/>
                  </a:lnTo>
                  <a:lnTo>
                    <a:pt x="2976372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D4EA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5">
              <a:extLst>
                <a:ext uri="{FF2B5EF4-FFF2-40B4-BE49-F238E27FC236}">
                  <a16:creationId xmlns:a16="http://schemas.microsoft.com/office/drawing/2014/main" id="{EDBE4E2A-AEAE-4C67-B072-7E7D6B3F8CB3}"/>
                </a:ext>
              </a:extLst>
            </p:cNvPr>
            <p:cNvSpPr/>
            <p:nvPr/>
          </p:nvSpPr>
          <p:spPr>
            <a:xfrm>
              <a:off x="1186472" y="914401"/>
              <a:ext cx="822960" cy="822960"/>
            </a:xfrm>
            <a:custGeom>
              <a:avLst/>
              <a:gdLst/>
              <a:ahLst/>
              <a:cxnLst/>
              <a:rect l="l" t="t" r="r" b="b"/>
              <a:pathLst>
                <a:path w="822960" h="822960">
                  <a:moveTo>
                    <a:pt x="411441" y="0"/>
                  </a:moveTo>
                  <a:lnTo>
                    <a:pt x="363459" y="2768"/>
                  </a:lnTo>
                  <a:lnTo>
                    <a:pt x="317103" y="10866"/>
                  </a:lnTo>
                  <a:lnTo>
                    <a:pt x="272681" y="23987"/>
                  </a:lnTo>
                  <a:lnTo>
                    <a:pt x="230502" y="41820"/>
                  </a:lnTo>
                  <a:lnTo>
                    <a:pt x="190874" y="64057"/>
                  </a:lnTo>
                  <a:lnTo>
                    <a:pt x="154107" y="90390"/>
                  </a:lnTo>
                  <a:lnTo>
                    <a:pt x="120510" y="120510"/>
                  </a:lnTo>
                  <a:lnTo>
                    <a:pt x="90390" y="154107"/>
                  </a:lnTo>
                  <a:lnTo>
                    <a:pt x="64057" y="190874"/>
                  </a:lnTo>
                  <a:lnTo>
                    <a:pt x="41820" y="230502"/>
                  </a:lnTo>
                  <a:lnTo>
                    <a:pt x="23987" y="272681"/>
                  </a:lnTo>
                  <a:lnTo>
                    <a:pt x="10866" y="317103"/>
                  </a:lnTo>
                  <a:lnTo>
                    <a:pt x="2768" y="363459"/>
                  </a:lnTo>
                  <a:lnTo>
                    <a:pt x="0" y="411441"/>
                  </a:lnTo>
                  <a:lnTo>
                    <a:pt x="2768" y="459423"/>
                  </a:lnTo>
                  <a:lnTo>
                    <a:pt x="10866" y="505780"/>
                  </a:lnTo>
                  <a:lnTo>
                    <a:pt x="23987" y="550202"/>
                  </a:lnTo>
                  <a:lnTo>
                    <a:pt x="41820" y="592381"/>
                  </a:lnTo>
                  <a:lnTo>
                    <a:pt x="64057" y="632008"/>
                  </a:lnTo>
                  <a:lnTo>
                    <a:pt x="90390" y="668775"/>
                  </a:lnTo>
                  <a:lnTo>
                    <a:pt x="120510" y="702373"/>
                  </a:lnTo>
                  <a:lnTo>
                    <a:pt x="154107" y="732493"/>
                  </a:lnTo>
                  <a:lnTo>
                    <a:pt x="190874" y="758826"/>
                  </a:lnTo>
                  <a:lnTo>
                    <a:pt x="230502" y="781063"/>
                  </a:lnTo>
                  <a:lnTo>
                    <a:pt x="272681" y="798896"/>
                  </a:lnTo>
                  <a:lnTo>
                    <a:pt x="317103" y="812017"/>
                  </a:lnTo>
                  <a:lnTo>
                    <a:pt x="363459" y="820115"/>
                  </a:lnTo>
                  <a:lnTo>
                    <a:pt x="411441" y="822883"/>
                  </a:lnTo>
                  <a:lnTo>
                    <a:pt x="459423" y="820115"/>
                  </a:lnTo>
                  <a:lnTo>
                    <a:pt x="505780" y="812017"/>
                  </a:lnTo>
                  <a:lnTo>
                    <a:pt x="550202" y="798896"/>
                  </a:lnTo>
                  <a:lnTo>
                    <a:pt x="592381" y="781063"/>
                  </a:lnTo>
                  <a:lnTo>
                    <a:pt x="632008" y="758826"/>
                  </a:lnTo>
                  <a:lnTo>
                    <a:pt x="668775" y="732493"/>
                  </a:lnTo>
                  <a:lnTo>
                    <a:pt x="702373" y="702373"/>
                  </a:lnTo>
                  <a:lnTo>
                    <a:pt x="732493" y="668775"/>
                  </a:lnTo>
                  <a:lnTo>
                    <a:pt x="758826" y="632008"/>
                  </a:lnTo>
                  <a:lnTo>
                    <a:pt x="781063" y="592381"/>
                  </a:lnTo>
                  <a:lnTo>
                    <a:pt x="798896" y="550202"/>
                  </a:lnTo>
                  <a:lnTo>
                    <a:pt x="812017" y="505780"/>
                  </a:lnTo>
                  <a:lnTo>
                    <a:pt x="820115" y="459423"/>
                  </a:lnTo>
                  <a:lnTo>
                    <a:pt x="822883" y="411441"/>
                  </a:lnTo>
                  <a:lnTo>
                    <a:pt x="820115" y="363459"/>
                  </a:lnTo>
                  <a:lnTo>
                    <a:pt x="812017" y="317103"/>
                  </a:lnTo>
                  <a:lnTo>
                    <a:pt x="798896" y="272681"/>
                  </a:lnTo>
                  <a:lnTo>
                    <a:pt x="781063" y="230502"/>
                  </a:lnTo>
                  <a:lnTo>
                    <a:pt x="758826" y="190874"/>
                  </a:lnTo>
                  <a:lnTo>
                    <a:pt x="732493" y="154107"/>
                  </a:lnTo>
                  <a:lnTo>
                    <a:pt x="702373" y="120510"/>
                  </a:lnTo>
                  <a:lnTo>
                    <a:pt x="668775" y="90390"/>
                  </a:lnTo>
                  <a:lnTo>
                    <a:pt x="632008" y="64057"/>
                  </a:lnTo>
                  <a:lnTo>
                    <a:pt x="592381" y="41820"/>
                  </a:lnTo>
                  <a:lnTo>
                    <a:pt x="550202" y="23987"/>
                  </a:lnTo>
                  <a:lnTo>
                    <a:pt x="505780" y="10866"/>
                  </a:lnTo>
                  <a:lnTo>
                    <a:pt x="459423" y="2768"/>
                  </a:lnTo>
                  <a:lnTo>
                    <a:pt x="4114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4C0A4DED-7410-4C82-8896-E49318C11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94431" y="1046329"/>
              <a:ext cx="607043" cy="498643"/>
            </a:xfrm>
            <a:prstGeom prst="rect">
              <a:avLst/>
            </a:prstGeom>
          </p:spPr>
        </p:pic>
        <p:sp>
          <p:nvSpPr>
            <p:cNvPr id="31" name="object 14">
              <a:extLst>
                <a:ext uri="{FF2B5EF4-FFF2-40B4-BE49-F238E27FC236}">
                  <a16:creationId xmlns:a16="http://schemas.microsoft.com/office/drawing/2014/main" id="{4F84F21D-1E94-41F6-91C5-BEB601FB53CD}"/>
                </a:ext>
              </a:extLst>
            </p:cNvPr>
            <p:cNvSpPr/>
            <p:nvPr/>
          </p:nvSpPr>
          <p:spPr>
            <a:xfrm>
              <a:off x="1186472" y="2066427"/>
              <a:ext cx="822960" cy="822960"/>
            </a:xfrm>
            <a:custGeom>
              <a:avLst/>
              <a:gdLst/>
              <a:ahLst/>
              <a:cxnLst/>
              <a:rect l="l" t="t" r="r" b="b"/>
              <a:pathLst>
                <a:path w="822960" h="822960">
                  <a:moveTo>
                    <a:pt x="411441" y="0"/>
                  </a:moveTo>
                  <a:lnTo>
                    <a:pt x="363459" y="2768"/>
                  </a:lnTo>
                  <a:lnTo>
                    <a:pt x="317103" y="10866"/>
                  </a:lnTo>
                  <a:lnTo>
                    <a:pt x="272681" y="23987"/>
                  </a:lnTo>
                  <a:lnTo>
                    <a:pt x="230502" y="41820"/>
                  </a:lnTo>
                  <a:lnTo>
                    <a:pt x="190874" y="64057"/>
                  </a:lnTo>
                  <a:lnTo>
                    <a:pt x="154107" y="90390"/>
                  </a:lnTo>
                  <a:lnTo>
                    <a:pt x="120510" y="120510"/>
                  </a:lnTo>
                  <a:lnTo>
                    <a:pt x="90390" y="154107"/>
                  </a:lnTo>
                  <a:lnTo>
                    <a:pt x="64057" y="190874"/>
                  </a:lnTo>
                  <a:lnTo>
                    <a:pt x="41820" y="230502"/>
                  </a:lnTo>
                  <a:lnTo>
                    <a:pt x="23987" y="272681"/>
                  </a:lnTo>
                  <a:lnTo>
                    <a:pt x="10866" y="317103"/>
                  </a:lnTo>
                  <a:lnTo>
                    <a:pt x="2768" y="363459"/>
                  </a:lnTo>
                  <a:lnTo>
                    <a:pt x="0" y="411441"/>
                  </a:lnTo>
                  <a:lnTo>
                    <a:pt x="2768" y="459423"/>
                  </a:lnTo>
                  <a:lnTo>
                    <a:pt x="10866" y="505780"/>
                  </a:lnTo>
                  <a:lnTo>
                    <a:pt x="23987" y="550202"/>
                  </a:lnTo>
                  <a:lnTo>
                    <a:pt x="41820" y="592381"/>
                  </a:lnTo>
                  <a:lnTo>
                    <a:pt x="64057" y="632008"/>
                  </a:lnTo>
                  <a:lnTo>
                    <a:pt x="90390" y="668775"/>
                  </a:lnTo>
                  <a:lnTo>
                    <a:pt x="120510" y="702373"/>
                  </a:lnTo>
                  <a:lnTo>
                    <a:pt x="154107" y="732493"/>
                  </a:lnTo>
                  <a:lnTo>
                    <a:pt x="190874" y="758826"/>
                  </a:lnTo>
                  <a:lnTo>
                    <a:pt x="230502" y="781063"/>
                  </a:lnTo>
                  <a:lnTo>
                    <a:pt x="272681" y="798896"/>
                  </a:lnTo>
                  <a:lnTo>
                    <a:pt x="317103" y="812017"/>
                  </a:lnTo>
                  <a:lnTo>
                    <a:pt x="363459" y="820115"/>
                  </a:lnTo>
                  <a:lnTo>
                    <a:pt x="411441" y="822883"/>
                  </a:lnTo>
                  <a:lnTo>
                    <a:pt x="459423" y="820115"/>
                  </a:lnTo>
                  <a:lnTo>
                    <a:pt x="505780" y="812017"/>
                  </a:lnTo>
                  <a:lnTo>
                    <a:pt x="550202" y="798896"/>
                  </a:lnTo>
                  <a:lnTo>
                    <a:pt x="592381" y="781063"/>
                  </a:lnTo>
                  <a:lnTo>
                    <a:pt x="632008" y="758826"/>
                  </a:lnTo>
                  <a:lnTo>
                    <a:pt x="668775" y="732493"/>
                  </a:lnTo>
                  <a:lnTo>
                    <a:pt x="702373" y="702373"/>
                  </a:lnTo>
                  <a:lnTo>
                    <a:pt x="732493" y="668775"/>
                  </a:lnTo>
                  <a:lnTo>
                    <a:pt x="758826" y="632008"/>
                  </a:lnTo>
                  <a:lnTo>
                    <a:pt x="781063" y="592381"/>
                  </a:lnTo>
                  <a:lnTo>
                    <a:pt x="798896" y="550202"/>
                  </a:lnTo>
                  <a:lnTo>
                    <a:pt x="812017" y="505780"/>
                  </a:lnTo>
                  <a:lnTo>
                    <a:pt x="820115" y="459423"/>
                  </a:lnTo>
                  <a:lnTo>
                    <a:pt x="822883" y="411441"/>
                  </a:lnTo>
                  <a:lnTo>
                    <a:pt x="820115" y="363459"/>
                  </a:lnTo>
                  <a:lnTo>
                    <a:pt x="812017" y="317103"/>
                  </a:lnTo>
                  <a:lnTo>
                    <a:pt x="798896" y="272681"/>
                  </a:lnTo>
                  <a:lnTo>
                    <a:pt x="781063" y="230502"/>
                  </a:lnTo>
                  <a:lnTo>
                    <a:pt x="758826" y="190874"/>
                  </a:lnTo>
                  <a:lnTo>
                    <a:pt x="732493" y="154107"/>
                  </a:lnTo>
                  <a:lnTo>
                    <a:pt x="702373" y="120510"/>
                  </a:lnTo>
                  <a:lnTo>
                    <a:pt x="668775" y="90390"/>
                  </a:lnTo>
                  <a:lnTo>
                    <a:pt x="632008" y="64057"/>
                  </a:lnTo>
                  <a:lnTo>
                    <a:pt x="592381" y="41820"/>
                  </a:lnTo>
                  <a:lnTo>
                    <a:pt x="550202" y="23987"/>
                  </a:lnTo>
                  <a:lnTo>
                    <a:pt x="505780" y="10866"/>
                  </a:lnTo>
                  <a:lnTo>
                    <a:pt x="459423" y="2768"/>
                  </a:lnTo>
                  <a:lnTo>
                    <a:pt x="4114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0FC8CC6E-88CA-49B3-A2A0-755B3979B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334168" y="2214123"/>
              <a:ext cx="527569" cy="527569"/>
            </a:xfrm>
            <a:prstGeom prst="rect">
              <a:avLst/>
            </a:prstGeom>
          </p:spPr>
        </p:pic>
        <p:sp>
          <p:nvSpPr>
            <p:cNvPr id="34" name="object 9">
              <a:extLst>
                <a:ext uri="{FF2B5EF4-FFF2-40B4-BE49-F238E27FC236}">
                  <a16:creationId xmlns:a16="http://schemas.microsoft.com/office/drawing/2014/main" id="{F6862A4D-3E61-43CA-9AB6-8CAA6C57E67F}"/>
                </a:ext>
              </a:extLst>
            </p:cNvPr>
            <p:cNvSpPr/>
            <p:nvPr/>
          </p:nvSpPr>
          <p:spPr>
            <a:xfrm>
              <a:off x="623303" y="4370476"/>
              <a:ext cx="1949450" cy="1949450"/>
            </a:xfrm>
            <a:custGeom>
              <a:avLst/>
              <a:gdLst/>
              <a:ahLst/>
              <a:cxnLst/>
              <a:rect l="l" t="t" r="r" b="b"/>
              <a:pathLst>
                <a:path w="1949450" h="1949450">
                  <a:moveTo>
                    <a:pt x="974610" y="0"/>
                  </a:moveTo>
                  <a:lnTo>
                    <a:pt x="925967" y="1192"/>
                  </a:lnTo>
                  <a:lnTo>
                    <a:pt x="877942" y="4733"/>
                  </a:lnTo>
                  <a:lnTo>
                    <a:pt x="830589" y="10567"/>
                  </a:lnTo>
                  <a:lnTo>
                    <a:pt x="783966" y="18637"/>
                  </a:lnTo>
                  <a:lnTo>
                    <a:pt x="738127" y="28888"/>
                  </a:lnTo>
                  <a:lnTo>
                    <a:pt x="693129" y="41264"/>
                  </a:lnTo>
                  <a:lnTo>
                    <a:pt x="649028" y="55708"/>
                  </a:lnTo>
                  <a:lnTo>
                    <a:pt x="605879" y="72167"/>
                  </a:lnTo>
                  <a:lnTo>
                    <a:pt x="563738" y="90582"/>
                  </a:lnTo>
                  <a:lnTo>
                    <a:pt x="522662" y="110900"/>
                  </a:lnTo>
                  <a:lnTo>
                    <a:pt x="482705" y="133063"/>
                  </a:lnTo>
                  <a:lnTo>
                    <a:pt x="443924" y="157016"/>
                  </a:lnTo>
                  <a:lnTo>
                    <a:pt x="406374" y="182703"/>
                  </a:lnTo>
                  <a:lnTo>
                    <a:pt x="370112" y="210068"/>
                  </a:lnTo>
                  <a:lnTo>
                    <a:pt x="335193" y="239056"/>
                  </a:lnTo>
                  <a:lnTo>
                    <a:pt x="301674" y="269610"/>
                  </a:lnTo>
                  <a:lnTo>
                    <a:pt x="269609" y="301675"/>
                  </a:lnTo>
                  <a:lnTo>
                    <a:pt x="239055" y="335195"/>
                  </a:lnTo>
                  <a:lnTo>
                    <a:pt x="210067" y="370115"/>
                  </a:lnTo>
                  <a:lnTo>
                    <a:pt x="182702" y="406377"/>
                  </a:lnTo>
                  <a:lnTo>
                    <a:pt x="157015" y="443927"/>
                  </a:lnTo>
                  <a:lnTo>
                    <a:pt x="133062" y="482709"/>
                  </a:lnTo>
                  <a:lnTo>
                    <a:pt x="110899" y="522666"/>
                  </a:lnTo>
                  <a:lnTo>
                    <a:pt x="90582" y="563743"/>
                  </a:lnTo>
                  <a:lnTo>
                    <a:pt x="72166" y="605885"/>
                  </a:lnTo>
                  <a:lnTo>
                    <a:pt x="55708" y="649034"/>
                  </a:lnTo>
                  <a:lnTo>
                    <a:pt x="41263" y="693136"/>
                  </a:lnTo>
                  <a:lnTo>
                    <a:pt x="28888" y="738135"/>
                  </a:lnTo>
                  <a:lnTo>
                    <a:pt x="18637" y="783974"/>
                  </a:lnTo>
                  <a:lnTo>
                    <a:pt x="10567" y="830599"/>
                  </a:lnTo>
                  <a:lnTo>
                    <a:pt x="4733" y="877952"/>
                  </a:lnTo>
                  <a:lnTo>
                    <a:pt x="1192" y="925979"/>
                  </a:lnTo>
                  <a:lnTo>
                    <a:pt x="0" y="974623"/>
                  </a:lnTo>
                  <a:lnTo>
                    <a:pt x="1192" y="1023266"/>
                  </a:lnTo>
                  <a:lnTo>
                    <a:pt x="4733" y="1071292"/>
                  </a:lnTo>
                  <a:lnTo>
                    <a:pt x="10567" y="1118644"/>
                  </a:lnTo>
                  <a:lnTo>
                    <a:pt x="18637" y="1165267"/>
                  </a:lnTo>
                  <a:lnTo>
                    <a:pt x="28888" y="1211106"/>
                  </a:lnTo>
                  <a:lnTo>
                    <a:pt x="41263" y="1256104"/>
                  </a:lnTo>
                  <a:lnTo>
                    <a:pt x="55708" y="1300205"/>
                  </a:lnTo>
                  <a:lnTo>
                    <a:pt x="72166" y="1343354"/>
                  </a:lnTo>
                  <a:lnTo>
                    <a:pt x="90582" y="1385495"/>
                  </a:lnTo>
                  <a:lnTo>
                    <a:pt x="110899" y="1426571"/>
                  </a:lnTo>
                  <a:lnTo>
                    <a:pt x="133062" y="1466528"/>
                  </a:lnTo>
                  <a:lnTo>
                    <a:pt x="157015" y="1505309"/>
                  </a:lnTo>
                  <a:lnTo>
                    <a:pt x="182702" y="1542859"/>
                  </a:lnTo>
                  <a:lnTo>
                    <a:pt x="210067" y="1579121"/>
                  </a:lnTo>
                  <a:lnTo>
                    <a:pt x="239055" y="1614040"/>
                  </a:lnTo>
                  <a:lnTo>
                    <a:pt x="269609" y="1647559"/>
                  </a:lnTo>
                  <a:lnTo>
                    <a:pt x="301674" y="1679624"/>
                  </a:lnTo>
                  <a:lnTo>
                    <a:pt x="335193" y="1710179"/>
                  </a:lnTo>
                  <a:lnTo>
                    <a:pt x="370112" y="1739166"/>
                  </a:lnTo>
                  <a:lnTo>
                    <a:pt x="406374" y="1766531"/>
                  </a:lnTo>
                  <a:lnTo>
                    <a:pt x="443924" y="1792218"/>
                  </a:lnTo>
                  <a:lnTo>
                    <a:pt x="482705" y="1816171"/>
                  </a:lnTo>
                  <a:lnTo>
                    <a:pt x="522662" y="1838334"/>
                  </a:lnTo>
                  <a:lnTo>
                    <a:pt x="563738" y="1858651"/>
                  </a:lnTo>
                  <a:lnTo>
                    <a:pt x="605879" y="1877067"/>
                  </a:lnTo>
                  <a:lnTo>
                    <a:pt x="649028" y="1893525"/>
                  </a:lnTo>
                  <a:lnTo>
                    <a:pt x="693129" y="1907970"/>
                  </a:lnTo>
                  <a:lnTo>
                    <a:pt x="738127" y="1920345"/>
                  </a:lnTo>
                  <a:lnTo>
                    <a:pt x="783966" y="1930596"/>
                  </a:lnTo>
                  <a:lnTo>
                    <a:pt x="830589" y="1938666"/>
                  </a:lnTo>
                  <a:lnTo>
                    <a:pt x="877942" y="1944500"/>
                  </a:lnTo>
                  <a:lnTo>
                    <a:pt x="925967" y="1948041"/>
                  </a:lnTo>
                  <a:lnTo>
                    <a:pt x="974610" y="1949234"/>
                  </a:lnTo>
                  <a:lnTo>
                    <a:pt x="1023253" y="1948041"/>
                  </a:lnTo>
                  <a:lnTo>
                    <a:pt x="1071279" y="1944500"/>
                  </a:lnTo>
                  <a:lnTo>
                    <a:pt x="1118631" y="1938666"/>
                  </a:lnTo>
                  <a:lnTo>
                    <a:pt x="1165255" y="1930596"/>
                  </a:lnTo>
                  <a:lnTo>
                    <a:pt x="1211093" y="1920345"/>
                  </a:lnTo>
                  <a:lnTo>
                    <a:pt x="1256091" y="1907970"/>
                  </a:lnTo>
                  <a:lnTo>
                    <a:pt x="1300192" y="1893525"/>
                  </a:lnTo>
                  <a:lnTo>
                    <a:pt x="1343341" y="1877067"/>
                  </a:lnTo>
                  <a:lnTo>
                    <a:pt x="1385482" y="1858651"/>
                  </a:lnTo>
                  <a:lnTo>
                    <a:pt x="1426559" y="1838334"/>
                  </a:lnTo>
                  <a:lnTo>
                    <a:pt x="1466516" y="1816171"/>
                  </a:lnTo>
                  <a:lnTo>
                    <a:pt x="1505297" y="1792218"/>
                  </a:lnTo>
                  <a:lnTo>
                    <a:pt x="1542846" y="1766531"/>
                  </a:lnTo>
                  <a:lnTo>
                    <a:pt x="1579108" y="1739166"/>
                  </a:lnTo>
                  <a:lnTo>
                    <a:pt x="1614027" y="1710179"/>
                  </a:lnTo>
                  <a:lnTo>
                    <a:pt x="1647547" y="1679624"/>
                  </a:lnTo>
                  <a:lnTo>
                    <a:pt x="1679612" y="1647559"/>
                  </a:lnTo>
                  <a:lnTo>
                    <a:pt x="1710166" y="1614040"/>
                  </a:lnTo>
                  <a:lnTo>
                    <a:pt x="1739153" y="1579121"/>
                  </a:lnTo>
                  <a:lnTo>
                    <a:pt x="1766519" y="1542859"/>
                  </a:lnTo>
                  <a:lnTo>
                    <a:pt x="1792205" y="1505309"/>
                  </a:lnTo>
                  <a:lnTo>
                    <a:pt x="1816158" y="1466528"/>
                  </a:lnTo>
                  <a:lnTo>
                    <a:pt x="1838321" y="1426571"/>
                  </a:lnTo>
                  <a:lnTo>
                    <a:pt x="1858638" y="1385495"/>
                  </a:lnTo>
                  <a:lnTo>
                    <a:pt x="1877054" y="1343354"/>
                  </a:lnTo>
                  <a:lnTo>
                    <a:pt x="1893512" y="1300205"/>
                  </a:lnTo>
                  <a:lnTo>
                    <a:pt x="1907957" y="1256104"/>
                  </a:lnTo>
                  <a:lnTo>
                    <a:pt x="1920333" y="1211106"/>
                  </a:lnTo>
                  <a:lnTo>
                    <a:pt x="1930584" y="1165267"/>
                  </a:lnTo>
                  <a:lnTo>
                    <a:pt x="1938654" y="1118644"/>
                  </a:lnTo>
                  <a:lnTo>
                    <a:pt x="1944487" y="1071292"/>
                  </a:lnTo>
                  <a:lnTo>
                    <a:pt x="1948028" y="1023266"/>
                  </a:lnTo>
                  <a:lnTo>
                    <a:pt x="1949221" y="974623"/>
                  </a:lnTo>
                  <a:lnTo>
                    <a:pt x="1948028" y="925979"/>
                  </a:lnTo>
                  <a:lnTo>
                    <a:pt x="1944487" y="877952"/>
                  </a:lnTo>
                  <a:lnTo>
                    <a:pt x="1938654" y="830599"/>
                  </a:lnTo>
                  <a:lnTo>
                    <a:pt x="1930584" y="783974"/>
                  </a:lnTo>
                  <a:lnTo>
                    <a:pt x="1920333" y="738135"/>
                  </a:lnTo>
                  <a:lnTo>
                    <a:pt x="1907957" y="693136"/>
                  </a:lnTo>
                  <a:lnTo>
                    <a:pt x="1893512" y="649034"/>
                  </a:lnTo>
                  <a:lnTo>
                    <a:pt x="1877054" y="605885"/>
                  </a:lnTo>
                  <a:lnTo>
                    <a:pt x="1858638" y="563743"/>
                  </a:lnTo>
                  <a:lnTo>
                    <a:pt x="1838321" y="522666"/>
                  </a:lnTo>
                  <a:lnTo>
                    <a:pt x="1816158" y="482709"/>
                  </a:lnTo>
                  <a:lnTo>
                    <a:pt x="1792205" y="443927"/>
                  </a:lnTo>
                  <a:lnTo>
                    <a:pt x="1766519" y="406377"/>
                  </a:lnTo>
                  <a:lnTo>
                    <a:pt x="1739153" y="370115"/>
                  </a:lnTo>
                  <a:lnTo>
                    <a:pt x="1710166" y="335195"/>
                  </a:lnTo>
                  <a:lnTo>
                    <a:pt x="1679612" y="301675"/>
                  </a:lnTo>
                  <a:lnTo>
                    <a:pt x="1647547" y="269610"/>
                  </a:lnTo>
                  <a:lnTo>
                    <a:pt x="1614027" y="239056"/>
                  </a:lnTo>
                  <a:lnTo>
                    <a:pt x="1579108" y="210068"/>
                  </a:lnTo>
                  <a:lnTo>
                    <a:pt x="1542846" y="182703"/>
                  </a:lnTo>
                  <a:lnTo>
                    <a:pt x="1505297" y="157016"/>
                  </a:lnTo>
                  <a:lnTo>
                    <a:pt x="1466516" y="133063"/>
                  </a:lnTo>
                  <a:lnTo>
                    <a:pt x="1426559" y="110900"/>
                  </a:lnTo>
                  <a:lnTo>
                    <a:pt x="1385482" y="90582"/>
                  </a:lnTo>
                  <a:lnTo>
                    <a:pt x="1343341" y="72167"/>
                  </a:lnTo>
                  <a:lnTo>
                    <a:pt x="1300192" y="55708"/>
                  </a:lnTo>
                  <a:lnTo>
                    <a:pt x="1256091" y="41264"/>
                  </a:lnTo>
                  <a:lnTo>
                    <a:pt x="1211093" y="28888"/>
                  </a:lnTo>
                  <a:lnTo>
                    <a:pt x="1165255" y="18637"/>
                  </a:lnTo>
                  <a:lnTo>
                    <a:pt x="1118631" y="10567"/>
                  </a:lnTo>
                  <a:lnTo>
                    <a:pt x="1071279" y="4733"/>
                  </a:lnTo>
                  <a:lnTo>
                    <a:pt x="1023253" y="1192"/>
                  </a:lnTo>
                  <a:lnTo>
                    <a:pt x="9746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8">
              <a:extLst>
                <a:ext uri="{FF2B5EF4-FFF2-40B4-BE49-F238E27FC236}">
                  <a16:creationId xmlns:a16="http://schemas.microsoft.com/office/drawing/2014/main" id="{09D91984-ADD3-4070-8F1B-6A451DD56CF8}"/>
                </a:ext>
              </a:extLst>
            </p:cNvPr>
            <p:cNvSpPr/>
            <p:nvPr/>
          </p:nvSpPr>
          <p:spPr>
            <a:xfrm>
              <a:off x="1186472" y="3218452"/>
              <a:ext cx="822960" cy="822960"/>
            </a:xfrm>
            <a:custGeom>
              <a:avLst/>
              <a:gdLst/>
              <a:ahLst/>
              <a:cxnLst/>
              <a:rect l="l" t="t" r="r" b="b"/>
              <a:pathLst>
                <a:path w="822960" h="822960">
                  <a:moveTo>
                    <a:pt x="411441" y="0"/>
                  </a:moveTo>
                  <a:lnTo>
                    <a:pt x="363459" y="2768"/>
                  </a:lnTo>
                  <a:lnTo>
                    <a:pt x="317103" y="10866"/>
                  </a:lnTo>
                  <a:lnTo>
                    <a:pt x="272681" y="23987"/>
                  </a:lnTo>
                  <a:lnTo>
                    <a:pt x="230502" y="41820"/>
                  </a:lnTo>
                  <a:lnTo>
                    <a:pt x="190874" y="64057"/>
                  </a:lnTo>
                  <a:lnTo>
                    <a:pt x="154107" y="90390"/>
                  </a:lnTo>
                  <a:lnTo>
                    <a:pt x="120510" y="120510"/>
                  </a:lnTo>
                  <a:lnTo>
                    <a:pt x="90390" y="154107"/>
                  </a:lnTo>
                  <a:lnTo>
                    <a:pt x="64057" y="190874"/>
                  </a:lnTo>
                  <a:lnTo>
                    <a:pt x="41820" y="230502"/>
                  </a:lnTo>
                  <a:lnTo>
                    <a:pt x="23987" y="272681"/>
                  </a:lnTo>
                  <a:lnTo>
                    <a:pt x="10866" y="317103"/>
                  </a:lnTo>
                  <a:lnTo>
                    <a:pt x="2768" y="363459"/>
                  </a:lnTo>
                  <a:lnTo>
                    <a:pt x="0" y="411441"/>
                  </a:lnTo>
                  <a:lnTo>
                    <a:pt x="2768" y="459423"/>
                  </a:lnTo>
                  <a:lnTo>
                    <a:pt x="10866" y="505780"/>
                  </a:lnTo>
                  <a:lnTo>
                    <a:pt x="23987" y="550202"/>
                  </a:lnTo>
                  <a:lnTo>
                    <a:pt x="41820" y="592381"/>
                  </a:lnTo>
                  <a:lnTo>
                    <a:pt x="64057" y="632008"/>
                  </a:lnTo>
                  <a:lnTo>
                    <a:pt x="90390" y="668775"/>
                  </a:lnTo>
                  <a:lnTo>
                    <a:pt x="120510" y="702373"/>
                  </a:lnTo>
                  <a:lnTo>
                    <a:pt x="154107" y="732493"/>
                  </a:lnTo>
                  <a:lnTo>
                    <a:pt x="190874" y="758826"/>
                  </a:lnTo>
                  <a:lnTo>
                    <a:pt x="230502" y="781063"/>
                  </a:lnTo>
                  <a:lnTo>
                    <a:pt x="272681" y="798896"/>
                  </a:lnTo>
                  <a:lnTo>
                    <a:pt x="317103" y="812017"/>
                  </a:lnTo>
                  <a:lnTo>
                    <a:pt x="363459" y="820115"/>
                  </a:lnTo>
                  <a:lnTo>
                    <a:pt x="411441" y="822883"/>
                  </a:lnTo>
                  <a:lnTo>
                    <a:pt x="459423" y="820115"/>
                  </a:lnTo>
                  <a:lnTo>
                    <a:pt x="505780" y="812017"/>
                  </a:lnTo>
                  <a:lnTo>
                    <a:pt x="550202" y="798896"/>
                  </a:lnTo>
                  <a:lnTo>
                    <a:pt x="592381" y="781063"/>
                  </a:lnTo>
                  <a:lnTo>
                    <a:pt x="632008" y="758826"/>
                  </a:lnTo>
                  <a:lnTo>
                    <a:pt x="668775" y="732493"/>
                  </a:lnTo>
                  <a:lnTo>
                    <a:pt x="702373" y="702373"/>
                  </a:lnTo>
                  <a:lnTo>
                    <a:pt x="732493" y="668775"/>
                  </a:lnTo>
                  <a:lnTo>
                    <a:pt x="758826" y="632008"/>
                  </a:lnTo>
                  <a:lnTo>
                    <a:pt x="781063" y="592381"/>
                  </a:lnTo>
                  <a:lnTo>
                    <a:pt x="798896" y="550202"/>
                  </a:lnTo>
                  <a:lnTo>
                    <a:pt x="812017" y="505780"/>
                  </a:lnTo>
                  <a:lnTo>
                    <a:pt x="820115" y="459423"/>
                  </a:lnTo>
                  <a:lnTo>
                    <a:pt x="822883" y="411441"/>
                  </a:lnTo>
                  <a:lnTo>
                    <a:pt x="820115" y="363459"/>
                  </a:lnTo>
                  <a:lnTo>
                    <a:pt x="812017" y="317103"/>
                  </a:lnTo>
                  <a:lnTo>
                    <a:pt x="798896" y="272681"/>
                  </a:lnTo>
                  <a:lnTo>
                    <a:pt x="781063" y="230502"/>
                  </a:lnTo>
                  <a:lnTo>
                    <a:pt x="758826" y="190874"/>
                  </a:lnTo>
                  <a:lnTo>
                    <a:pt x="732493" y="154107"/>
                  </a:lnTo>
                  <a:lnTo>
                    <a:pt x="702373" y="120510"/>
                  </a:lnTo>
                  <a:lnTo>
                    <a:pt x="668775" y="90390"/>
                  </a:lnTo>
                  <a:lnTo>
                    <a:pt x="632008" y="64057"/>
                  </a:lnTo>
                  <a:lnTo>
                    <a:pt x="592381" y="41820"/>
                  </a:lnTo>
                  <a:lnTo>
                    <a:pt x="550202" y="23987"/>
                  </a:lnTo>
                  <a:lnTo>
                    <a:pt x="505780" y="10866"/>
                  </a:lnTo>
                  <a:lnTo>
                    <a:pt x="459423" y="2768"/>
                  </a:lnTo>
                  <a:lnTo>
                    <a:pt x="4114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F04FF7E-9374-45C7-8A7F-E0498C53AC8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490509" y="3366743"/>
              <a:ext cx="214886" cy="526378"/>
              <a:chOff x="9257554" y="-500162"/>
              <a:chExt cx="1512220" cy="3704277"/>
            </a:xfrm>
          </p:grpSpPr>
          <p:sp>
            <p:nvSpPr>
              <p:cNvPr id="45" name="Rectangle: Top Corners Rounded 44">
                <a:extLst>
                  <a:ext uri="{FF2B5EF4-FFF2-40B4-BE49-F238E27FC236}">
                    <a16:creationId xmlns:a16="http://schemas.microsoft.com/office/drawing/2014/main" id="{E17E1867-AE83-4825-B596-D1067C197D65}"/>
                  </a:ext>
                </a:extLst>
              </p:cNvPr>
              <p:cNvSpPr/>
              <p:nvPr/>
            </p:nvSpPr>
            <p:spPr>
              <a:xfrm rot="10800000">
                <a:off x="9328297" y="1360968"/>
                <a:ext cx="1368055" cy="175082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</p:spPr>
            <p:txBody>
              <a:bodyPr wrap="none" rtlCol="0" anchor="ctr">
                <a:noAutofit/>
              </a:bodyPr>
              <a:lstStyle/>
              <a:p>
                <a:pPr marL="12700" algn="l">
                  <a:lnSpc>
                    <a:spcPct val="100000"/>
                  </a:lnSpc>
                  <a:spcBef>
                    <a:spcPts val="100"/>
                  </a:spcBef>
                </a:pPr>
                <a:endParaRPr lang="en-US" sz="1600" b="1" spc="-20" dirty="0">
                  <a:cs typeface="Arial"/>
                </a:endParaRPr>
              </a:p>
            </p:txBody>
          </p:sp>
          <p:pic>
            <p:nvPicPr>
              <p:cNvPr id="46" name="Graphic 45">
                <a:extLst>
                  <a:ext uri="{FF2B5EF4-FFF2-40B4-BE49-F238E27FC236}">
                    <a16:creationId xmlns:a16="http://schemas.microsoft.com/office/drawing/2014/main" id="{B2992CC5-AB30-4F2D-8422-B26F785308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 b="48025"/>
              <a:stretch/>
            </p:blipFill>
            <p:spPr>
              <a:xfrm>
                <a:off x="9257554" y="-500162"/>
                <a:ext cx="1512220" cy="1857757"/>
              </a:xfrm>
              <a:prstGeom prst="rect">
                <a:avLst/>
              </a:prstGeom>
            </p:spPr>
          </p:pic>
          <p:pic>
            <p:nvPicPr>
              <p:cNvPr id="47" name="Graphic 46">
                <a:extLst>
                  <a:ext uri="{FF2B5EF4-FFF2-40B4-BE49-F238E27FC236}">
                    <a16:creationId xmlns:a16="http://schemas.microsoft.com/office/drawing/2014/main" id="{AB4B4DD7-B777-4C6B-86AD-9465497058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 b="48025"/>
              <a:stretch/>
            </p:blipFill>
            <p:spPr>
              <a:xfrm flipV="1">
                <a:off x="9257554" y="1346358"/>
                <a:ext cx="1512220" cy="1857757"/>
              </a:xfrm>
              <a:prstGeom prst="rect">
                <a:avLst/>
              </a:prstGeom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D1C2CDC-F022-4E0D-A552-DFD0390459BF}"/>
                </a:ext>
              </a:extLst>
            </p:cNvPr>
            <p:cNvGrpSpPr/>
            <p:nvPr/>
          </p:nvGrpSpPr>
          <p:grpSpPr>
            <a:xfrm>
              <a:off x="1059473" y="4594225"/>
              <a:ext cx="983090" cy="1426411"/>
              <a:chOff x="9611652" y="3351258"/>
              <a:chExt cx="752589" cy="1091968"/>
            </a:xfrm>
          </p:grpSpPr>
          <p:pic>
            <p:nvPicPr>
              <p:cNvPr id="39" name="Graphic 38">
                <a:extLst>
                  <a:ext uri="{FF2B5EF4-FFF2-40B4-BE49-F238E27FC236}">
                    <a16:creationId xmlns:a16="http://schemas.microsoft.com/office/drawing/2014/main" id="{A6638655-2642-4DE2-996C-8773C0288F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9672262" y="3351258"/>
                <a:ext cx="691979" cy="568410"/>
              </a:xfrm>
              <a:prstGeom prst="rect">
                <a:avLst/>
              </a:prstGeom>
            </p:spPr>
          </p:pic>
          <p:pic>
            <p:nvPicPr>
              <p:cNvPr id="40" name="Graphic 39">
                <a:extLst>
                  <a:ext uri="{FF2B5EF4-FFF2-40B4-BE49-F238E27FC236}">
                    <a16:creationId xmlns:a16="http://schemas.microsoft.com/office/drawing/2014/main" id="{EAA1FF72-3DCC-4BA5-A86F-801687B305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9611652" y="4057065"/>
                <a:ext cx="369572" cy="369572"/>
              </a:xfrm>
              <a:prstGeom prst="rect">
                <a:avLst/>
              </a:prstGeom>
            </p:spPr>
          </p:pic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BFFB380B-C141-48D6-A30E-EDE798C1CB3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0197218" y="4040890"/>
                <a:ext cx="164248" cy="402336"/>
                <a:chOff x="9257554" y="-500162"/>
                <a:chExt cx="1512220" cy="3704277"/>
              </a:xfrm>
            </p:grpSpPr>
            <p:sp>
              <p:nvSpPr>
                <p:cNvPr id="42" name="Rectangle: Top Corners Rounded 41">
                  <a:extLst>
                    <a:ext uri="{FF2B5EF4-FFF2-40B4-BE49-F238E27FC236}">
                      <a16:creationId xmlns:a16="http://schemas.microsoft.com/office/drawing/2014/main" id="{C99B8D8E-D6C6-469E-9BE5-DF0521B5BF3B}"/>
                    </a:ext>
                  </a:extLst>
                </p:cNvPr>
                <p:cNvSpPr/>
                <p:nvPr/>
              </p:nvSpPr>
              <p:spPr>
                <a:xfrm rot="10800000">
                  <a:off x="9328297" y="1360968"/>
                  <a:ext cx="1368055" cy="175082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3"/>
                </a:solidFill>
              </p:spPr>
              <p:txBody>
                <a:bodyPr wrap="none" rtlCol="0" anchor="ctr">
                  <a:noAutofit/>
                </a:bodyPr>
                <a:lstStyle/>
                <a:p>
                  <a:pPr marL="12700" algn="l">
                    <a:lnSpc>
                      <a:spcPct val="100000"/>
                    </a:lnSpc>
                    <a:spcBef>
                      <a:spcPts val="100"/>
                    </a:spcBef>
                  </a:pPr>
                  <a:endParaRPr lang="en-US" sz="1600" b="1" spc="-20" dirty="0">
                    <a:cs typeface="Arial"/>
                  </a:endParaRPr>
                </a:p>
              </p:txBody>
            </p:sp>
            <p:pic>
              <p:nvPicPr>
                <p:cNvPr id="43" name="Graphic 42">
                  <a:extLst>
                    <a:ext uri="{FF2B5EF4-FFF2-40B4-BE49-F238E27FC236}">
                      <a16:creationId xmlns:a16="http://schemas.microsoft.com/office/drawing/2014/main" id="{C25ED5D4-7A66-41D3-AFCC-E741E49255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7"/>
                    </a:ext>
                  </a:extLst>
                </a:blip>
                <a:srcRect b="48025"/>
                <a:stretch/>
              </p:blipFill>
              <p:spPr>
                <a:xfrm>
                  <a:off x="9257554" y="-500162"/>
                  <a:ext cx="1512220" cy="1857757"/>
                </a:xfrm>
                <a:prstGeom prst="rect">
                  <a:avLst/>
                </a:prstGeom>
              </p:spPr>
            </p:pic>
            <p:pic>
              <p:nvPicPr>
                <p:cNvPr id="44" name="Graphic 43">
                  <a:extLst>
                    <a:ext uri="{FF2B5EF4-FFF2-40B4-BE49-F238E27FC236}">
                      <a16:creationId xmlns:a16="http://schemas.microsoft.com/office/drawing/2014/main" id="{D87ECEDD-4E23-4904-A7F2-A5392E2E3B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7"/>
                    </a:ext>
                  </a:extLst>
                </a:blip>
                <a:srcRect b="48025"/>
                <a:stretch/>
              </p:blipFill>
              <p:spPr>
                <a:xfrm flipV="1">
                  <a:off x="9257554" y="1346358"/>
                  <a:ext cx="1512220" cy="1857757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350B85-6834-4C7E-95EA-594E537670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MEDICARE FOR GROUP MEMBERS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DD1F7-2A47-4E09-90AB-18095A855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C7C7-B0FF-451D-99FE-9EA893039DF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5" name="object 6">
            <a:extLst>
              <a:ext uri="{FF2B5EF4-FFF2-40B4-BE49-F238E27FC236}">
                <a16:creationId xmlns:a16="http://schemas.microsoft.com/office/drawing/2014/main" id="{5DA2FA83-0FFD-4125-96D6-FAA2823D71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41115" y="816247"/>
            <a:ext cx="6294001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600" dirty="0"/>
              <a:t>Part C: </a:t>
            </a:r>
            <a:r>
              <a:rPr lang="en-US" sz="2600" spc="-5" dirty="0"/>
              <a:t>Medicare Coverage Options</a:t>
            </a:r>
            <a:endParaRPr sz="2600" dirty="0"/>
          </a:p>
        </p:txBody>
      </p:sp>
      <p:sp>
        <p:nvSpPr>
          <p:cNvPr id="26" name="object 12">
            <a:extLst>
              <a:ext uri="{FF2B5EF4-FFF2-40B4-BE49-F238E27FC236}">
                <a16:creationId xmlns:a16="http://schemas.microsoft.com/office/drawing/2014/main" id="{563ED3AA-0275-4B90-A9E2-40FCC7DC0DF4}"/>
              </a:ext>
            </a:extLst>
          </p:cNvPr>
          <p:cNvSpPr txBox="1"/>
          <p:nvPr/>
        </p:nvSpPr>
        <p:spPr>
          <a:xfrm>
            <a:off x="3541115" y="1451400"/>
            <a:ext cx="7363459" cy="3113673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lang="en-US" sz="1600" b="1" dirty="0">
                <a:cs typeface="Arial"/>
              </a:rPr>
              <a:t>Here are some ways you can get Medicare coverage:</a:t>
            </a:r>
          </a:p>
          <a:p>
            <a:pPr marL="139700" indent="-127000">
              <a:lnSpc>
                <a:spcPct val="100000"/>
              </a:lnSpc>
              <a:spcBef>
                <a:spcPts val="980"/>
              </a:spcBef>
              <a:buChar char="•"/>
              <a:tabLst>
                <a:tab pos="140335" algn="l"/>
              </a:tabLst>
            </a:pPr>
            <a:r>
              <a:rPr lang="en-US" sz="1600" spc="-5" dirty="0">
                <a:cs typeface="Arial"/>
              </a:rPr>
              <a:t>You get an Original Medicare Plan through the Centers for Medicare &amp; Medicaid Services (CMS).</a:t>
            </a:r>
          </a:p>
          <a:p>
            <a:pPr marL="755650" lvl="1" indent="-285750">
              <a:spcBef>
                <a:spcPts val="980"/>
              </a:spcBef>
              <a:buFont typeface="Arial" panose="020B0604020202020204" pitchFamily="34" charset="0"/>
              <a:buChar char="‒"/>
              <a:tabLst>
                <a:tab pos="140335" algn="l"/>
              </a:tabLst>
            </a:pPr>
            <a:r>
              <a:rPr lang="en-US" sz="1600" spc="-5" dirty="0">
                <a:cs typeface="Arial"/>
              </a:rPr>
              <a:t>You can supplement Original Medicare by enrolling in a </a:t>
            </a:r>
            <a:r>
              <a:rPr lang="en-US" sz="1600" spc="-5" dirty="0" err="1">
                <a:cs typeface="Arial"/>
              </a:rPr>
              <a:t>MediGap</a:t>
            </a:r>
            <a:r>
              <a:rPr lang="en-US" sz="1600" spc="-5" dirty="0">
                <a:cs typeface="Arial"/>
              </a:rPr>
              <a:t> Plan. Premiums for these plans are not covered. </a:t>
            </a:r>
            <a:br>
              <a:rPr lang="en-US" sz="1600" spc="-5" dirty="0">
                <a:cs typeface="Arial"/>
              </a:rPr>
            </a:br>
            <a:r>
              <a:rPr lang="en-US" sz="1600" spc="-5" dirty="0">
                <a:cs typeface="Arial"/>
              </a:rPr>
              <a:t>(Note: Kaiser Permanente does not offer </a:t>
            </a:r>
            <a:r>
              <a:rPr lang="en-US" sz="1600" spc="-5" dirty="0" err="1">
                <a:cs typeface="Arial"/>
              </a:rPr>
              <a:t>MediGap</a:t>
            </a:r>
            <a:r>
              <a:rPr lang="en-US" sz="1600" spc="-5" dirty="0">
                <a:cs typeface="Arial"/>
              </a:rPr>
              <a:t> plans.)</a:t>
            </a:r>
          </a:p>
          <a:p>
            <a:pPr marL="139700" indent="-127000">
              <a:lnSpc>
                <a:spcPct val="100000"/>
              </a:lnSpc>
              <a:spcBef>
                <a:spcPts val="980"/>
              </a:spcBef>
              <a:buChar char="•"/>
              <a:tabLst>
                <a:tab pos="140335" algn="l"/>
              </a:tabLst>
            </a:pPr>
            <a:r>
              <a:rPr lang="en-US" sz="1600" spc="-5" dirty="0">
                <a:cs typeface="Arial"/>
              </a:rPr>
              <a:t>You can sign up for a Medicare Advantage Plan, known as Medicare Part C, through private insurance companies.</a:t>
            </a:r>
          </a:p>
          <a:p>
            <a:pPr marL="139700" indent="-127000">
              <a:lnSpc>
                <a:spcPct val="100000"/>
              </a:lnSpc>
              <a:spcBef>
                <a:spcPts val="980"/>
              </a:spcBef>
              <a:buChar char="•"/>
              <a:tabLst>
                <a:tab pos="140335" algn="l"/>
              </a:tabLst>
            </a:pPr>
            <a:r>
              <a:rPr lang="en-US" sz="1600" spc="-5" dirty="0">
                <a:cs typeface="Arial"/>
              </a:rPr>
              <a:t>In some parts of the country, you can sign up for Medicare Cost Plans, which are also offered through private insurance companies.</a:t>
            </a:r>
          </a:p>
        </p:txBody>
      </p:sp>
    </p:spTree>
    <p:extLst>
      <p:ext uri="{BB962C8B-B14F-4D97-AF65-F5344CB8AC3E}">
        <p14:creationId xmlns:p14="http://schemas.microsoft.com/office/powerpoint/2010/main" val="150453744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4EB67BD-4FF9-485E-B0DC-2A6B43091A86}"/>
              </a:ext>
            </a:extLst>
          </p:cNvPr>
          <p:cNvGrpSpPr/>
          <p:nvPr/>
        </p:nvGrpSpPr>
        <p:grpSpPr>
          <a:xfrm>
            <a:off x="109728" y="0"/>
            <a:ext cx="2976880" cy="6858000"/>
            <a:chOff x="109728" y="0"/>
            <a:chExt cx="2976880" cy="6858000"/>
          </a:xfrm>
        </p:grpSpPr>
        <p:sp>
          <p:nvSpPr>
            <p:cNvPr id="37" name="object 5">
              <a:extLst>
                <a:ext uri="{FF2B5EF4-FFF2-40B4-BE49-F238E27FC236}">
                  <a16:creationId xmlns:a16="http://schemas.microsoft.com/office/drawing/2014/main" id="{27E467E6-FF6D-42B0-8E20-8A4271109CD7}"/>
                </a:ext>
              </a:extLst>
            </p:cNvPr>
            <p:cNvSpPr/>
            <p:nvPr/>
          </p:nvSpPr>
          <p:spPr>
            <a:xfrm>
              <a:off x="109728" y="0"/>
              <a:ext cx="2976880" cy="6858000"/>
            </a:xfrm>
            <a:custGeom>
              <a:avLst/>
              <a:gdLst/>
              <a:ahLst/>
              <a:cxnLst/>
              <a:rect l="l" t="t" r="r" b="b"/>
              <a:pathLst>
                <a:path w="2976880" h="6858000">
                  <a:moveTo>
                    <a:pt x="0" y="6858000"/>
                  </a:moveTo>
                  <a:lnTo>
                    <a:pt x="2976372" y="6858000"/>
                  </a:lnTo>
                  <a:lnTo>
                    <a:pt x="2976372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D4EA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5">
              <a:extLst>
                <a:ext uri="{FF2B5EF4-FFF2-40B4-BE49-F238E27FC236}">
                  <a16:creationId xmlns:a16="http://schemas.microsoft.com/office/drawing/2014/main" id="{E9D12222-6AAC-47E9-8A9A-CD636419223C}"/>
                </a:ext>
              </a:extLst>
            </p:cNvPr>
            <p:cNvSpPr/>
            <p:nvPr/>
          </p:nvSpPr>
          <p:spPr>
            <a:xfrm>
              <a:off x="1186472" y="914401"/>
              <a:ext cx="822960" cy="822960"/>
            </a:xfrm>
            <a:custGeom>
              <a:avLst/>
              <a:gdLst/>
              <a:ahLst/>
              <a:cxnLst/>
              <a:rect l="l" t="t" r="r" b="b"/>
              <a:pathLst>
                <a:path w="822960" h="822960">
                  <a:moveTo>
                    <a:pt x="411441" y="0"/>
                  </a:moveTo>
                  <a:lnTo>
                    <a:pt x="363459" y="2768"/>
                  </a:lnTo>
                  <a:lnTo>
                    <a:pt x="317103" y="10866"/>
                  </a:lnTo>
                  <a:lnTo>
                    <a:pt x="272681" y="23987"/>
                  </a:lnTo>
                  <a:lnTo>
                    <a:pt x="230502" y="41820"/>
                  </a:lnTo>
                  <a:lnTo>
                    <a:pt x="190874" y="64057"/>
                  </a:lnTo>
                  <a:lnTo>
                    <a:pt x="154107" y="90390"/>
                  </a:lnTo>
                  <a:lnTo>
                    <a:pt x="120510" y="120510"/>
                  </a:lnTo>
                  <a:lnTo>
                    <a:pt x="90390" y="154107"/>
                  </a:lnTo>
                  <a:lnTo>
                    <a:pt x="64057" y="190874"/>
                  </a:lnTo>
                  <a:lnTo>
                    <a:pt x="41820" y="230502"/>
                  </a:lnTo>
                  <a:lnTo>
                    <a:pt x="23987" y="272681"/>
                  </a:lnTo>
                  <a:lnTo>
                    <a:pt x="10866" y="317103"/>
                  </a:lnTo>
                  <a:lnTo>
                    <a:pt x="2768" y="363459"/>
                  </a:lnTo>
                  <a:lnTo>
                    <a:pt x="0" y="411441"/>
                  </a:lnTo>
                  <a:lnTo>
                    <a:pt x="2768" y="459423"/>
                  </a:lnTo>
                  <a:lnTo>
                    <a:pt x="10866" y="505780"/>
                  </a:lnTo>
                  <a:lnTo>
                    <a:pt x="23987" y="550202"/>
                  </a:lnTo>
                  <a:lnTo>
                    <a:pt x="41820" y="592381"/>
                  </a:lnTo>
                  <a:lnTo>
                    <a:pt x="64057" y="632008"/>
                  </a:lnTo>
                  <a:lnTo>
                    <a:pt x="90390" y="668775"/>
                  </a:lnTo>
                  <a:lnTo>
                    <a:pt x="120510" y="702373"/>
                  </a:lnTo>
                  <a:lnTo>
                    <a:pt x="154107" y="732493"/>
                  </a:lnTo>
                  <a:lnTo>
                    <a:pt x="190874" y="758826"/>
                  </a:lnTo>
                  <a:lnTo>
                    <a:pt x="230502" y="781063"/>
                  </a:lnTo>
                  <a:lnTo>
                    <a:pt x="272681" y="798896"/>
                  </a:lnTo>
                  <a:lnTo>
                    <a:pt x="317103" y="812017"/>
                  </a:lnTo>
                  <a:lnTo>
                    <a:pt x="363459" y="820115"/>
                  </a:lnTo>
                  <a:lnTo>
                    <a:pt x="411441" y="822883"/>
                  </a:lnTo>
                  <a:lnTo>
                    <a:pt x="459423" y="820115"/>
                  </a:lnTo>
                  <a:lnTo>
                    <a:pt x="505780" y="812017"/>
                  </a:lnTo>
                  <a:lnTo>
                    <a:pt x="550202" y="798896"/>
                  </a:lnTo>
                  <a:lnTo>
                    <a:pt x="592381" y="781063"/>
                  </a:lnTo>
                  <a:lnTo>
                    <a:pt x="632008" y="758826"/>
                  </a:lnTo>
                  <a:lnTo>
                    <a:pt x="668775" y="732493"/>
                  </a:lnTo>
                  <a:lnTo>
                    <a:pt x="702373" y="702373"/>
                  </a:lnTo>
                  <a:lnTo>
                    <a:pt x="732493" y="668775"/>
                  </a:lnTo>
                  <a:lnTo>
                    <a:pt x="758826" y="632008"/>
                  </a:lnTo>
                  <a:lnTo>
                    <a:pt x="781063" y="592381"/>
                  </a:lnTo>
                  <a:lnTo>
                    <a:pt x="798896" y="550202"/>
                  </a:lnTo>
                  <a:lnTo>
                    <a:pt x="812017" y="505780"/>
                  </a:lnTo>
                  <a:lnTo>
                    <a:pt x="820115" y="459423"/>
                  </a:lnTo>
                  <a:lnTo>
                    <a:pt x="822883" y="411441"/>
                  </a:lnTo>
                  <a:lnTo>
                    <a:pt x="820115" y="363459"/>
                  </a:lnTo>
                  <a:lnTo>
                    <a:pt x="812017" y="317103"/>
                  </a:lnTo>
                  <a:lnTo>
                    <a:pt x="798896" y="272681"/>
                  </a:lnTo>
                  <a:lnTo>
                    <a:pt x="781063" y="230502"/>
                  </a:lnTo>
                  <a:lnTo>
                    <a:pt x="758826" y="190874"/>
                  </a:lnTo>
                  <a:lnTo>
                    <a:pt x="732493" y="154107"/>
                  </a:lnTo>
                  <a:lnTo>
                    <a:pt x="702373" y="120510"/>
                  </a:lnTo>
                  <a:lnTo>
                    <a:pt x="668775" y="90390"/>
                  </a:lnTo>
                  <a:lnTo>
                    <a:pt x="632008" y="64057"/>
                  </a:lnTo>
                  <a:lnTo>
                    <a:pt x="592381" y="41820"/>
                  </a:lnTo>
                  <a:lnTo>
                    <a:pt x="550202" y="23987"/>
                  </a:lnTo>
                  <a:lnTo>
                    <a:pt x="505780" y="10866"/>
                  </a:lnTo>
                  <a:lnTo>
                    <a:pt x="459423" y="2768"/>
                  </a:lnTo>
                  <a:lnTo>
                    <a:pt x="4114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Graphic 94">
              <a:extLst>
                <a:ext uri="{FF2B5EF4-FFF2-40B4-BE49-F238E27FC236}">
                  <a16:creationId xmlns:a16="http://schemas.microsoft.com/office/drawing/2014/main" id="{C6267E3D-F0D5-490E-B712-BE3ABCC8E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94431" y="1046329"/>
              <a:ext cx="607043" cy="498643"/>
            </a:xfrm>
            <a:prstGeom prst="rect">
              <a:avLst/>
            </a:prstGeom>
          </p:spPr>
        </p:pic>
        <p:sp>
          <p:nvSpPr>
            <p:cNvPr id="39" name="object 14">
              <a:extLst>
                <a:ext uri="{FF2B5EF4-FFF2-40B4-BE49-F238E27FC236}">
                  <a16:creationId xmlns:a16="http://schemas.microsoft.com/office/drawing/2014/main" id="{3FC1904F-7C14-4D0C-B720-2D2C7936CF3D}"/>
                </a:ext>
              </a:extLst>
            </p:cNvPr>
            <p:cNvSpPr/>
            <p:nvPr/>
          </p:nvSpPr>
          <p:spPr>
            <a:xfrm>
              <a:off x="1186472" y="2066427"/>
              <a:ext cx="822960" cy="822960"/>
            </a:xfrm>
            <a:custGeom>
              <a:avLst/>
              <a:gdLst/>
              <a:ahLst/>
              <a:cxnLst/>
              <a:rect l="l" t="t" r="r" b="b"/>
              <a:pathLst>
                <a:path w="822960" h="822960">
                  <a:moveTo>
                    <a:pt x="411441" y="0"/>
                  </a:moveTo>
                  <a:lnTo>
                    <a:pt x="363459" y="2768"/>
                  </a:lnTo>
                  <a:lnTo>
                    <a:pt x="317103" y="10866"/>
                  </a:lnTo>
                  <a:lnTo>
                    <a:pt x="272681" y="23987"/>
                  </a:lnTo>
                  <a:lnTo>
                    <a:pt x="230502" y="41820"/>
                  </a:lnTo>
                  <a:lnTo>
                    <a:pt x="190874" y="64057"/>
                  </a:lnTo>
                  <a:lnTo>
                    <a:pt x="154107" y="90390"/>
                  </a:lnTo>
                  <a:lnTo>
                    <a:pt x="120510" y="120510"/>
                  </a:lnTo>
                  <a:lnTo>
                    <a:pt x="90390" y="154107"/>
                  </a:lnTo>
                  <a:lnTo>
                    <a:pt x="64057" y="190874"/>
                  </a:lnTo>
                  <a:lnTo>
                    <a:pt x="41820" y="230502"/>
                  </a:lnTo>
                  <a:lnTo>
                    <a:pt x="23987" y="272681"/>
                  </a:lnTo>
                  <a:lnTo>
                    <a:pt x="10866" y="317103"/>
                  </a:lnTo>
                  <a:lnTo>
                    <a:pt x="2768" y="363459"/>
                  </a:lnTo>
                  <a:lnTo>
                    <a:pt x="0" y="411441"/>
                  </a:lnTo>
                  <a:lnTo>
                    <a:pt x="2768" y="459423"/>
                  </a:lnTo>
                  <a:lnTo>
                    <a:pt x="10866" y="505780"/>
                  </a:lnTo>
                  <a:lnTo>
                    <a:pt x="23987" y="550202"/>
                  </a:lnTo>
                  <a:lnTo>
                    <a:pt x="41820" y="592381"/>
                  </a:lnTo>
                  <a:lnTo>
                    <a:pt x="64057" y="632008"/>
                  </a:lnTo>
                  <a:lnTo>
                    <a:pt x="90390" y="668775"/>
                  </a:lnTo>
                  <a:lnTo>
                    <a:pt x="120510" y="702373"/>
                  </a:lnTo>
                  <a:lnTo>
                    <a:pt x="154107" y="732493"/>
                  </a:lnTo>
                  <a:lnTo>
                    <a:pt x="190874" y="758826"/>
                  </a:lnTo>
                  <a:lnTo>
                    <a:pt x="230502" y="781063"/>
                  </a:lnTo>
                  <a:lnTo>
                    <a:pt x="272681" y="798896"/>
                  </a:lnTo>
                  <a:lnTo>
                    <a:pt x="317103" y="812017"/>
                  </a:lnTo>
                  <a:lnTo>
                    <a:pt x="363459" y="820115"/>
                  </a:lnTo>
                  <a:lnTo>
                    <a:pt x="411441" y="822883"/>
                  </a:lnTo>
                  <a:lnTo>
                    <a:pt x="459423" y="820115"/>
                  </a:lnTo>
                  <a:lnTo>
                    <a:pt x="505780" y="812017"/>
                  </a:lnTo>
                  <a:lnTo>
                    <a:pt x="550202" y="798896"/>
                  </a:lnTo>
                  <a:lnTo>
                    <a:pt x="592381" y="781063"/>
                  </a:lnTo>
                  <a:lnTo>
                    <a:pt x="632008" y="758826"/>
                  </a:lnTo>
                  <a:lnTo>
                    <a:pt x="668775" y="732493"/>
                  </a:lnTo>
                  <a:lnTo>
                    <a:pt x="702373" y="702373"/>
                  </a:lnTo>
                  <a:lnTo>
                    <a:pt x="732493" y="668775"/>
                  </a:lnTo>
                  <a:lnTo>
                    <a:pt x="758826" y="632008"/>
                  </a:lnTo>
                  <a:lnTo>
                    <a:pt x="781063" y="592381"/>
                  </a:lnTo>
                  <a:lnTo>
                    <a:pt x="798896" y="550202"/>
                  </a:lnTo>
                  <a:lnTo>
                    <a:pt x="812017" y="505780"/>
                  </a:lnTo>
                  <a:lnTo>
                    <a:pt x="820115" y="459423"/>
                  </a:lnTo>
                  <a:lnTo>
                    <a:pt x="822883" y="411441"/>
                  </a:lnTo>
                  <a:lnTo>
                    <a:pt x="820115" y="363459"/>
                  </a:lnTo>
                  <a:lnTo>
                    <a:pt x="812017" y="317103"/>
                  </a:lnTo>
                  <a:lnTo>
                    <a:pt x="798896" y="272681"/>
                  </a:lnTo>
                  <a:lnTo>
                    <a:pt x="781063" y="230502"/>
                  </a:lnTo>
                  <a:lnTo>
                    <a:pt x="758826" y="190874"/>
                  </a:lnTo>
                  <a:lnTo>
                    <a:pt x="732493" y="154107"/>
                  </a:lnTo>
                  <a:lnTo>
                    <a:pt x="702373" y="120510"/>
                  </a:lnTo>
                  <a:lnTo>
                    <a:pt x="668775" y="90390"/>
                  </a:lnTo>
                  <a:lnTo>
                    <a:pt x="632008" y="64057"/>
                  </a:lnTo>
                  <a:lnTo>
                    <a:pt x="592381" y="41820"/>
                  </a:lnTo>
                  <a:lnTo>
                    <a:pt x="550202" y="23987"/>
                  </a:lnTo>
                  <a:lnTo>
                    <a:pt x="505780" y="10866"/>
                  </a:lnTo>
                  <a:lnTo>
                    <a:pt x="459423" y="2768"/>
                  </a:lnTo>
                  <a:lnTo>
                    <a:pt x="4114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A6725D49-1777-4723-8032-0D1AE9D4A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334168" y="2214123"/>
              <a:ext cx="527569" cy="527569"/>
            </a:xfrm>
            <a:prstGeom prst="rect">
              <a:avLst/>
            </a:prstGeom>
          </p:spPr>
        </p:pic>
        <p:sp>
          <p:nvSpPr>
            <p:cNvPr id="27" name="object 9">
              <a:extLst>
                <a:ext uri="{FF2B5EF4-FFF2-40B4-BE49-F238E27FC236}">
                  <a16:creationId xmlns:a16="http://schemas.microsoft.com/office/drawing/2014/main" id="{F808B4C5-6216-4C1B-A9B1-F69A6E9E614C}"/>
                </a:ext>
              </a:extLst>
            </p:cNvPr>
            <p:cNvSpPr/>
            <p:nvPr/>
          </p:nvSpPr>
          <p:spPr>
            <a:xfrm>
              <a:off x="623303" y="4370476"/>
              <a:ext cx="1949450" cy="1949450"/>
            </a:xfrm>
            <a:custGeom>
              <a:avLst/>
              <a:gdLst/>
              <a:ahLst/>
              <a:cxnLst/>
              <a:rect l="l" t="t" r="r" b="b"/>
              <a:pathLst>
                <a:path w="1949450" h="1949450">
                  <a:moveTo>
                    <a:pt x="974610" y="0"/>
                  </a:moveTo>
                  <a:lnTo>
                    <a:pt x="925967" y="1192"/>
                  </a:lnTo>
                  <a:lnTo>
                    <a:pt x="877942" y="4733"/>
                  </a:lnTo>
                  <a:lnTo>
                    <a:pt x="830589" y="10567"/>
                  </a:lnTo>
                  <a:lnTo>
                    <a:pt x="783966" y="18637"/>
                  </a:lnTo>
                  <a:lnTo>
                    <a:pt x="738127" y="28888"/>
                  </a:lnTo>
                  <a:lnTo>
                    <a:pt x="693129" y="41264"/>
                  </a:lnTo>
                  <a:lnTo>
                    <a:pt x="649028" y="55708"/>
                  </a:lnTo>
                  <a:lnTo>
                    <a:pt x="605879" y="72167"/>
                  </a:lnTo>
                  <a:lnTo>
                    <a:pt x="563738" y="90582"/>
                  </a:lnTo>
                  <a:lnTo>
                    <a:pt x="522662" y="110900"/>
                  </a:lnTo>
                  <a:lnTo>
                    <a:pt x="482705" y="133063"/>
                  </a:lnTo>
                  <a:lnTo>
                    <a:pt x="443924" y="157016"/>
                  </a:lnTo>
                  <a:lnTo>
                    <a:pt x="406374" y="182703"/>
                  </a:lnTo>
                  <a:lnTo>
                    <a:pt x="370112" y="210068"/>
                  </a:lnTo>
                  <a:lnTo>
                    <a:pt x="335193" y="239056"/>
                  </a:lnTo>
                  <a:lnTo>
                    <a:pt x="301674" y="269610"/>
                  </a:lnTo>
                  <a:lnTo>
                    <a:pt x="269609" y="301675"/>
                  </a:lnTo>
                  <a:lnTo>
                    <a:pt x="239055" y="335195"/>
                  </a:lnTo>
                  <a:lnTo>
                    <a:pt x="210067" y="370115"/>
                  </a:lnTo>
                  <a:lnTo>
                    <a:pt x="182702" y="406377"/>
                  </a:lnTo>
                  <a:lnTo>
                    <a:pt x="157015" y="443927"/>
                  </a:lnTo>
                  <a:lnTo>
                    <a:pt x="133062" y="482709"/>
                  </a:lnTo>
                  <a:lnTo>
                    <a:pt x="110899" y="522666"/>
                  </a:lnTo>
                  <a:lnTo>
                    <a:pt x="90582" y="563743"/>
                  </a:lnTo>
                  <a:lnTo>
                    <a:pt x="72166" y="605885"/>
                  </a:lnTo>
                  <a:lnTo>
                    <a:pt x="55708" y="649034"/>
                  </a:lnTo>
                  <a:lnTo>
                    <a:pt x="41263" y="693136"/>
                  </a:lnTo>
                  <a:lnTo>
                    <a:pt x="28888" y="738135"/>
                  </a:lnTo>
                  <a:lnTo>
                    <a:pt x="18637" y="783974"/>
                  </a:lnTo>
                  <a:lnTo>
                    <a:pt x="10567" y="830599"/>
                  </a:lnTo>
                  <a:lnTo>
                    <a:pt x="4733" y="877952"/>
                  </a:lnTo>
                  <a:lnTo>
                    <a:pt x="1192" y="925979"/>
                  </a:lnTo>
                  <a:lnTo>
                    <a:pt x="0" y="974623"/>
                  </a:lnTo>
                  <a:lnTo>
                    <a:pt x="1192" y="1023266"/>
                  </a:lnTo>
                  <a:lnTo>
                    <a:pt x="4733" y="1071292"/>
                  </a:lnTo>
                  <a:lnTo>
                    <a:pt x="10567" y="1118644"/>
                  </a:lnTo>
                  <a:lnTo>
                    <a:pt x="18637" y="1165267"/>
                  </a:lnTo>
                  <a:lnTo>
                    <a:pt x="28888" y="1211106"/>
                  </a:lnTo>
                  <a:lnTo>
                    <a:pt x="41263" y="1256104"/>
                  </a:lnTo>
                  <a:lnTo>
                    <a:pt x="55708" y="1300205"/>
                  </a:lnTo>
                  <a:lnTo>
                    <a:pt x="72166" y="1343354"/>
                  </a:lnTo>
                  <a:lnTo>
                    <a:pt x="90582" y="1385495"/>
                  </a:lnTo>
                  <a:lnTo>
                    <a:pt x="110899" y="1426571"/>
                  </a:lnTo>
                  <a:lnTo>
                    <a:pt x="133062" y="1466528"/>
                  </a:lnTo>
                  <a:lnTo>
                    <a:pt x="157015" y="1505309"/>
                  </a:lnTo>
                  <a:lnTo>
                    <a:pt x="182702" y="1542859"/>
                  </a:lnTo>
                  <a:lnTo>
                    <a:pt x="210067" y="1579121"/>
                  </a:lnTo>
                  <a:lnTo>
                    <a:pt x="239055" y="1614040"/>
                  </a:lnTo>
                  <a:lnTo>
                    <a:pt x="269609" y="1647559"/>
                  </a:lnTo>
                  <a:lnTo>
                    <a:pt x="301674" y="1679624"/>
                  </a:lnTo>
                  <a:lnTo>
                    <a:pt x="335193" y="1710179"/>
                  </a:lnTo>
                  <a:lnTo>
                    <a:pt x="370112" y="1739166"/>
                  </a:lnTo>
                  <a:lnTo>
                    <a:pt x="406374" y="1766531"/>
                  </a:lnTo>
                  <a:lnTo>
                    <a:pt x="443924" y="1792218"/>
                  </a:lnTo>
                  <a:lnTo>
                    <a:pt x="482705" y="1816171"/>
                  </a:lnTo>
                  <a:lnTo>
                    <a:pt x="522662" y="1838334"/>
                  </a:lnTo>
                  <a:lnTo>
                    <a:pt x="563738" y="1858651"/>
                  </a:lnTo>
                  <a:lnTo>
                    <a:pt x="605879" y="1877067"/>
                  </a:lnTo>
                  <a:lnTo>
                    <a:pt x="649028" y="1893525"/>
                  </a:lnTo>
                  <a:lnTo>
                    <a:pt x="693129" y="1907970"/>
                  </a:lnTo>
                  <a:lnTo>
                    <a:pt x="738127" y="1920345"/>
                  </a:lnTo>
                  <a:lnTo>
                    <a:pt x="783966" y="1930596"/>
                  </a:lnTo>
                  <a:lnTo>
                    <a:pt x="830589" y="1938666"/>
                  </a:lnTo>
                  <a:lnTo>
                    <a:pt x="877942" y="1944500"/>
                  </a:lnTo>
                  <a:lnTo>
                    <a:pt x="925967" y="1948041"/>
                  </a:lnTo>
                  <a:lnTo>
                    <a:pt x="974610" y="1949234"/>
                  </a:lnTo>
                  <a:lnTo>
                    <a:pt x="1023253" y="1948041"/>
                  </a:lnTo>
                  <a:lnTo>
                    <a:pt x="1071279" y="1944500"/>
                  </a:lnTo>
                  <a:lnTo>
                    <a:pt x="1118631" y="1938666"/>
                  </a:lnTo>
                  <a:lnTo>
                    <a:pt x="1165255" y="1930596"/>
                  </a:lnTo>
                  <a:lnTo>
                    <a:pt x="1211093" y="1920345"/>
                  </a:lnTo>
                  <a:lnTo>
                    <a:pt x="1256091" y="1907970"/>
                  </a:lnTo>
                  <a:lnTo>
                    <a:pt x="1300192" y="1893525"/>
                  </a:lnTo>
                  <a:lnTo>
                    <a:pt x="1343341" y="1877067"/>
                  </a:lnTo>
                  <a:lnTo>
                    <a:pt x="1385482" y="1858651"/>
                  </a:lnTo>
                  <a:lnTo>
                    <a:pt x="1426559" y="1838334"/>
                  </a:lnTo>
                  <a:lnTo>
                    <a:pt x="1466516" y="1816171"/>
                  </a:lnTo>
                  <a:lnTo>
                    <a:pt x="1505297" y="1792218"/>
                  </a:lnTo>
                  <a:lnTo>
                    <a:pt x="1542846" y="1766531"/>
                  </a:lnTo>
                  <a:lnTo>
                    <a:pt x="1579108" y="1739166"/>
                  </a:lnTo>
                  <a:lnTo>
                    <a:pt x="1614027" y="1710179"/>
                  </a:lnTo>
                  <a:lnTo>
                    <a:pt x="1647547" y="1679624"/>
                  </a:lnTo>
                  <a:lnTo>
                    <a:pt x="1679612" y="1647559"/>
                  </a:lnTo>
                  <a:lnTo>
                    <a:pt x="1710166" y="1614040"/>
                  </a:lnTo>
                  <a:lnTo>
                    <a:pt x="1739153" y="1579121"/>
                  </a:lnTo>
                  <a:lnTo>
                    <a:pt x="1766519" y="1542859"/>
                  </a:lnTo>
                  <a:lnTo>
                    <a:pt x="1792205" y="1505309"/>
                  </a:lnTo>
                  <a:lnTo>
                    <a:pt x="1816158" y="1466528"/>
                  </a:lnTo>
                  <a:lnTo>
                    <a:pt x="1838321" y="1426571"/>
                  </a:lnTo>
                  <a:lnTo>
                    <a:pt x="1858638" y="1385495"/>
                  </a:lnTo>
                  <a:lnTo>
                    <a:pt x="1877054" y="1343354"/>
                  </a:lnTo>
                  <a:lnTo>
                    <a:pt x="1893512" y="1300205"/>
                  </a:lnTo>
                  <a:lnTo>
                    <a:pt x="1907957" y="1256104"/>
                  </a:lnTo>
                  <a:lnTo>
                    <a:pt x="1920333" y="1211106"/>
                  </a:lnTo>
                  <a:lnTo>
                    <a:pt x="1930584" y="1165267"/>
                  </a:lnTo>
                  <a:lnTo>
                    <a:pt x="1938654" y="1118644"/>
                  </a:lnTo>
                  <a:lnTo>
                    <a:pt x="1944487" y="1071292"/>
                  </a:lnTo>
                  <a:lnTo>
                    <a:pt x="1948028" y="1023266"/>
                  </a:lnTo>
                  <a:lnTo>
                    <a:pt x="1949221" y="974623"/>
                  </a:lnTo>
                  <a:lnTo>
                    <a:pt x="1948028" y="925979"/>
                  </a:lnTo>
                  <a:lnTo>
                    <a:pt x="1944487" y="877952"/>
                  </a:lnTo>
                  <a:lnTo>
                    <a:pt x="1938654" y="830599"/>
                  </a:lnTo>
                  <a:lnTo>
                    <a:pt x="1930584" y="783974"/>
                  </a:lnTo>
                  <a:lnTo>
                    <a:pt x="1920333" y="738135"/>
                  </a:lnTo>
                  <a:lnTo>
                    <a:pt x="1907957" y="693136"/>
                  </a:lnTo>
                  <a:lnTo>
                    <a:pt x="1893512" y="649034"/>
                  </a:lnTo>
                  <a:lnTo>
                    <a:pt x="1877054" y="605885"/>
                  </a:lnTo>
                  <a:lnTo>
                    <a:pt x="1858638" y="563743"/>
                  </a:lnTo>
                  <a:lnTo>
                    <a:pt x="1838321" y="522666"/>
                  </a:lnTo>
                  <a:lnTo>
                    <a:pt x="1816158" y="482709"/>
                  </a:lnTo>
                  <a:lnTo>
                    <a:pt x="1792205" y="443927"/>
                  </a:lnTo>
                  <a:lnTo>
                    <a:pt x="1766519" y="406377"/>
                  </a:lnTo>
                  <a:lnTo>
                    <a:pt x="1739153" y="370115"/>
                  </a:lnTo>
                  <a:lnTo>
                    <a:pt x="1710166" y="335195"/>
                  </a:lnTo>
                  <a:lnTo>
                    <a:pt x="1679612" y="301675"/>
                  </a:lnTo>
                  <a:lnTo>
                    <a:pt x="1647547" y="269610"/>
                  </a:lnTo>
                  <a:lnTo>
                    <a:pt x="1614027" y="239056"/>
                  </a:lnTo>
                  <a:lnTo>
                    <a:pt x="1579108" y="210068"/>
                  </a:lnTo>
                  <a:lnTo>
                    <a:pt x="1542846" y="182703"/>
                  </a:lnTo>
                  <a:lnTo>
                    <a:pt x="1505297" y="157016"/>
                  </a:lnTo>
                  <a:lnTo>
                    <a:pt x="1466516" y="133063"/>
                  </a:lnTo>
                  <a:lnTo>
                    <a:pt x="1426559" y="110900"/>
                  </a:lnTo>
                  <a:lnTo>
                    <a:pt x="1385482" y="90582"/>
                  </a:lnTo>
                  <a:lnTo>
                    <a:pt x="1343341" y="72167"/>
                  </a:lnTo>
                  <a:lnTo>
                    <a:pt x="1300192" y="55708"/>
                  </a:lnTo>
                  <a:lnTo>
                    <a:pt x="1256091" y="41264"/>
                  </a:lnTo>
                  <a:lnTo>
                    <a:pt x="1211093" y="28888"/>
                  </a:lnTo>
                  <a:lnTo>
                    <a:pt x="1165255" y="18637"/>
                  </a:lnTo>
                  <a:lnTo>
                    <a:pt x="1118631" y="10567"/>
                  </a:lnTo>
                  <a:lnTo>
                    <a:pt x="1071279" y="4733"/>
                  </a:lnTo>
                  <a:lnTo>
                    <a:pt x="1023253" y="1192"/>
                  </a:lnTo>
                  <a:lnTo>
                    <a:pt x="9746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38">
              <a:extLst>
                <a:ext uri="{FF2B5EF4-FFF2-40B4-BE49-F238E27FC236}">
                  <a16:creationId xmlns:a16="http://schemas.microsoft.com/office/drawing/2014/main" id="{AF35C6D2-C9EC-48EC-BDB9-A3F297B63A84}"/>
                </a:ext>
              </a:extLst>
            </p:cNvPr>
            <p:cNvSpPr/>
            <p:nvPr/>
          </p:nvSpPr>
          <p:spPr>
            <a:xfrm>
              <a:off x="1186472" y="3218452"/>
              <a:ext cx="822960" cy="822960"/>
            </a:xfrm>
            <a:custGeom>
              <a:avLst/>
              <a:gdLst/>
              <a:ahLst/>
              <a:cxnLst/>
              <a:rect l="l" t="t" r="r" b="b"/>
              <a:pathLst>
                <a:path w="822960" h="822960">
                  <a:moveTo>
                    <a:pt x="411441" y="0"/>
                  </a:moveTo>
                  <a:lnTo>
                    <a:pt x="363459" y="2768"/>
                  </a:lnTo>
                  <a:lnTo>
                    <a:pt x="317103" y="10866"/>
                  </a:lnTo>
                  <a:lnTo>
                    <a:pt x="272681" y="23987"/>
                  </a:lnTo>
                  <a:lnTo>
                    <a:pt x="230502" y="41820"/>
                  </a:lnTo>
                  <a:lnTo>
                    <a:pt x="190874" y="64057"/>
                  </a:lnTo>
                  <a:lnTo>
                    <a:pt x="154107" y="90390"/>
                  </a:lnTo>
                  <a:lnTo>
                    <a:pt x="120510" y="120510"/>
                  </a:lnTo>
                  <a:lnTo>
                    <a:pt x="90390" y="154107"/>
                  </a:lnTo>
                  <a:lnTo>
                    <a:pt x="64057" y="190874"/>
                  </a:lnTo>
                  <a:lnTo>
                    <a:pt x="41820" y="230502"/>
                  </a:lnTo>
                  <a:lnTo>
                    <a:pt x="23987" y="272681"/>
                  </a:lnTo>
                  <a:lnTo>
                    <a:pt x="10866" y="317103"/>
                  </a:lnTo>
                  <a:lnTo>
                    <a:pt x="2768" y="363459"/>
                  </a:lnTo>
                  <a:lnTo>
                    <a:pt x="0" y="411441"/>
                  </a:lnTo>
                  <a:lnTo>
                    <a:pt x="2768" y="459423"/>
                  </a:lnTo>
                  <a:lnTo>
                    <a:pt x="10866" y="505780"/>
                  </a:lnTo>
                  <a:lnTo>
                    <a:pt x="23987" y="550202"/>
                  </a:lnTo>
                  <a:lnTo>
                    <a:pt x="41820" y="592381"/>
                  </a:lnTo>
                  <a:lnTo>
                    <a:pt x="64057" y="632008"/>
                  </a:lnTo>
                  <a:lnTo>
                    <a:pt x="90390" y="668775"/>
                  </a:lnTo>
                  <a:lnTo>
                    <a:pt x="120510" y="702373"/>
                  </a:lnTo>
                  <a:lnTo>
                    <a:pt x="154107" y="732493"/>
                  </a:lnTo>
                  <a:lnTo>
                    <a:pt x="190874" y="758826"/>
                  </a:lnTo>
                  <a:lnTo>
                    <a:pt x="230502" y="781063"/>
                  </a:lnTo>
                  <a:lnTo>
                    <a:pt x="272681" y="798896"/>
                  </a:lnTo>
                  <a:lnTo>
                    <a:pt x="317103" y="812017"/>
                  </a:lnTo>
                  <a:lnTo>
                    <a:pt x="363459" y="820115"/>
                  </a:lnTo>
                  <a:lnTo>
                    <a:pt x="411441" y="822883"/>
                  </a:lnTo>
                  <a:lnTo>
                    <a:pt x="459423" y="820115"/>
                  </a:lnTo>
                  <a:lnTo>
                    <a:pt x="505780" y="812017"/>
                  </a:lnTo>
                  <a:lnTo>
                    <a:pt x="550202" y="798896"/>
                  </a:lnTo>
                  <a:lnTo>
                    <a:pt x="592381" y="781063"/>
                  </a:lnTo>
                  <a:lnTo>
                    <a:pt x="632008" y="758826"/>
                  </a:lnTo>
                  <a:lnTo>
                    <a:pt x="668775" y="732493"/>
                  </a:lnTo>
                  <a:lnTo>
                    <a:pt x="702373" y="702373"/>
                  </a:lnTo>
                  <a:lnTo>
                    <a:pt x="732493" y="668775"/>
                  </a:lnTo>
                  <a:lnTo>
                    <a:pt x="758826" y="632008"/>
                  </a:lnTo>
                  <a:lnTo>
                    <a:pt x="781063" y="592381"/>
                  </a:lnTo>
                  <a:lnTo>
                    <a:pt x="798896" y="550202"/>
                  </a:lnTo>
                  <a:lnTo>
                    <a:pt x="812017" y="505780"/>
                  </a:lnTo>
                  <a:lnTo>
                    <a:pt x="820115" y="459423"/>
                  </a:lnTo>
                  <a:lnTo>
                    <a:pt x="822883" y="411441"/>
                  </a:lnTo>
                  <a:lnTo>
                    <a:pt x="820115" y="363459"/>
                  </a:lnTo>
                  <a:lnTo>
                    <a:pt x="812017" y="317103"/>
                  </a:lnTo>
                  <a:lnTo>
                    <a:pt x="798896" y="272681"/>
                  </a:lnTo>
                  <a:lnTo>
                    <a:pt x="781063" y="230502"/>
                  </a:lnTo>
                  <a:lnTo>
                    <a:pt x="758826" y="190874"/>
                  </a:lnTo>
                  <a:lnTo>
                    <a:pt x="732493" y="154107"/>
                  </a:lnTo>
                  <a:lnTo>
                    <a:pt x="702373" y="120510"/>
                  </a:lnTo>
                  <a:lnTo>
                    <a:pt x="668775" y="90390"/>
                  </a:lnTo>
                  <a:lnTo>
                    <a:pt x="632008" y="64057"/>
                  </a:lnTo>
                  <a:lnTo>
                    <a:pt x="592381" y="41820"/>
                  </a:lnTo>
                  <a:lnTo>
                    <a:pt x="550202" y="23987"/>
                  </a:lnTo>
                  <a:lnTo>
                    <a:pt x="505780" y="10866"/>
                  </a:lnTo>
                  <a:lnTo>
                    <a:pt x="459423" y="2768"/>
                  </a:lnTo>
                  <a:lnTo>
                    <a:pt x="4114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8FD3F52A-C0AE-4A07-84C0-91E1A2E13E2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490509" y="3366743"/>
              <a:ext cx="214886" cy="526378"/>
              <a:chOff x="9257554" y="-500162"/>
              <a:chExt cx="1512220" cy="3704277"/>
            </a:xfrm>
          </p:grpSpPr>
          <p:sp>
            <p:nvSpPr>
              <p:cNvPr id="72" name="Rectangle: Top Corners Rounded 71">
                <a:extLst>
                  <a:ext uri="{FF2B5EF4-FFF2-40B4-BE49-F238E27FC236}">
                    <a16:creationId xmlns:a16="http://schemas.microsoft.com/office/drawing/2014/main" id="{5520FB36-B72E-4524-88F3-8EA11F37EE57}"/>
                  </a:ext>
                </a:extLst>
              </p:cNvPr>
              <p:cNvSpPr/>
              <p:nvPr/>
            </p:nvSpPr>
            <p:spPr>
              <a:xfrm rot="10800000">
                <a:off x="9328297" y="1360968"/>
                <a:ext cx="1368055" cy="175082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</p:spPr>
            <p:txBody>
              <a:bodyPr wrap="none" rtlCol="0" anchor="ctr">
                <a:noAutofit/>
              </a:bodyPr>
              <a:lstStyle/>
              <a:p>
                <a:pPr marL="12700" algn="l">
                  <a:lnSpc>
                    <a:spcPct val="100000"/>
                  </a:lnSpc>
                  <a:spcBef>
                    <a:spcPts val="100"/>
                  </a:spcBef>
                </a:pPr>
                <a:endParaRPr lang="en-US" sz="1600" b="1" spc="-20" dirty="0">
                  <a:cs typeface="Arial"/>
                </a:endParaRPr>
              </a:p>
            </p:txBody>
          </p:sp>
          <p:pic>
            <p:nvPicPr>
              <p:cNvPr id="73" name="Graphic 72">
                <a:extLst>
                  <a:ext uri="{FF2B5EF4-FFF2-40B4-BE49-F238E27FC236}">
                    <a16:creationId xmlns:a16="http://schemas.microsoft.com/office/drawing/2014/main" id="{1CD68F6D-F575-4018-A221-EE695AF46A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 b="48025"/>
              <a:stretch/>
            </p:blipFill>
            <p:spPr>
              <a:xfrm>
                <a:off x="9257554" y="-500162"/>
                <a:ext cx="1512220" cy="1857757"/>
              </a:xfrm>
              <a:prstGeom prst="rect">
                <a:avLst/>
              </a:prstGeom>
            </p:spPr>
          </p:pic>
          <p:pic>
            <p:nvPicPr>
              <p:cNvPr id="74" name="Graphic 73">
                <a:extLst>
                  <a:ext uri="{FF2B5EF4-FFF2-40B4-BE49-F238E27FC236}">
                    <a16:creationId xmlns:a16="http://schemas.microsoft.com/office/drawing/2014/main" id="{90B24C49-4D2B-48E6-BF91-49A1103D0B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 b="48025"/>
              <a:stretch/>
            </p:blipFill>
            <p:spPr>
              <a:xfrm flipV="1">
                <a:off x="9257554" y="1346358"/>
                <a:ext cx="1512220" cy="1857757"/>
              </a:xfrm>
              <a:prstGeom prst="rect">
                <a:avLst/>
              </a:prstGeom>
            </p:spPr>
          </p:pic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6C428C98-1CCB-4068-8695-AFAC90E241B4}"/>
                </a:ext>
              </a:extLst>
            </p:cNvPr>
            <p:cNvGrpSpPr/>
            <p:nvPr/>
          </p:nvGrpSpPr>
          <p:grpSpPr>
            <a:xfrm>
              <a:off x="1059473" y="4594225"/>
              <a:ext cx="983090" cy="1426411"/>
              <a:chOff x="9611652" y="3351258"/>
              <a:chExt cx="752589" cy="1091968"/>
            </a:xfrm>
          </p:grpSpPr>
          <p:pic>
            <p:nvPicPr>
              <p:cNvPr id="76" name="Graphic 75">
                <a:extLst>
                  <a:ext uri="{FF2B5EF4-FFF2-40B4-BE49-F238E27FC236}">
                    <a16:creationId xmlns:a16="http://schemas.microsoft.com/office/drawing/2014/main" id="{953354F6-1AEF-43F0-8CB6-7F96372D89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9672262" y="3351258"/>
                <a:ext cx="691979" cy="568410"/>
              </a:xfrm>
              <a:prstGeom prst="rect">
                <a:avLst/>
              </a:prstGeom>
            </p:spPr>
          </p:pic>
          <p:pic>
            <p:nvPicPr>
              <p:cNvPr id="77" name="Graphic 76">
                <a:extLst>
                  <a:ext uri="{FF2B5EF4-FFF2-40B4-BE49-F238E27FC236}">
                    <a16:creationId xmlns:a16="http://schemas.microsoft.com/office/drawing/2014/main" id="{46B983FA-1B39-4D4F-94E6-D9737759B2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9611652" y="4057065"/>
                <a:ext cx="369572" cy="369572"/>
              </a:xfrm>
              <a:prstGeom prst="rect">
                <a:avLst/>
              </a:prstGeom>
            </p:spPr>
          </p:pic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11B8BA75-14CA-47A3-B2DE-1E2AEFD7CA0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0197218" y="4040890"/>
                <a:ext cx="164248" cy="402336"/>
                <a:chOff x="9257554" y="-500162"/>
                <a:chExt cx="1512220" cy="3704277"/>
              </a:xfrm>
            </p:grpSpPr>
            <p:sp>
              <p:nvSpPr>
                <p:cNvPr id="79" name="Rectangle: Top Corners Rounded 78">
                  <a:extLst>
                    <a:ext uri="{FF2B5EF4-FFF2-40B4-BE49-F238E27FC236}">
                      <a16:creationId xmlns:a16="http://schemas.microsoft.com/office/drawing/2014/main" id="{D7D1C5E6-B57F-42C0-9EAF-895DAC707447}"/>
                    </a:ext>
                  </a:extLst>
                </p:cNvPr>
                <p:cNvSpPr/>
                <p:nvPr/>
              </p:nvSpPr>
              <p:spPr>
                <a:xfrm rot="10800000">
                  <a:off x="9328297" y="1360968"/>
                  <a:ext cx="1368055" cy="175082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3"/>
                </a:solidFill>
              </p:spPr>
              <p:txBody>
                <a:bodyPr wrap="none" rtlCol="0" anchor="ctr">
                  <a:noAutofit/>
                </a:bodyPr>
                <a:lstStyle/>
                <a:p>
                  <a:pPr marL="12700" algn="l">
                    <a:lnSpc>
                      <a:spcPct val="100000"/>
                    </a:lnSpc>
                    <a:spcBef>
                      <a:spcPts val="100"/>
                    </a:spcBef>
                  </a:pPr>
                  <a:endParaRPr lang="en-US" sz="1600" b="1" spc="-20" dirty="0">
                    <a:cs typeface="Arial"/>
                  </a:endParaRPr>
                </a:p>
              </p:txBody>
            </p:sp>
            <p:pic>
              <p:nvPicPr>
                <p:cNvPr id="80" name="Graphic 79">
                  <a:extLst>
                    <a:ext uri="{FF2B5EF4-FFF2-40B4-BE49-F238E27FC236}">
                      <a16:creationId xmlns:a16="http://schemas.microsoft.com/office/drawing/2014/main" id="{02171E6C-DEB2-47FB-BAA1-20A1DB4AD4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7"/>
                    </a:ext>
                  </a:extLst>
                </a:blip>
                <a:srcRect b="48025"/>
                <a:stretch/>
              </p:blipFill>
              <p:spPr>
                <a:xfrm>
                  <a:off x="9257554" y="-500162"/>
                  <a:ext cx="1512220" cy="1857757"/>
                </a:xfrm>
                <a:prstGeom prst="rect">
                  <a:avLst/>
                </a:prstGeom>
              </p:spPr>
            </p:pic>
            <p:pic>
              <p:nvPicPr>
                <p:cNvPr id="81" name="Graphic 80">
                  <a:extLst>
                    <a:ext uri="{FF2B5EF4-FFF2-40B4-BE49-F238E27FC236}">
                      <a16:creationId xmlns:a16="http://schemas.microsoft.com/office/drawing/2014/main" id="{50E788F4-8625-435D-85BF-21083A6349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7"/>
                    </a:ext>
                  </a:extLst>
                </a:blip>
                <a:srcRect b="48025"/>
                <a:stretch/>
              </p:blipFill>
              <p:spPr>
                <a:xfrm flipV="1">
                  <a:off x="9257554" y="1346358"/>
                  <a:ext cx="1512220" cy="1857757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350B85-6834-4C7E-95EA-594E537670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MEDICARE FOR GROUP MEMBERS</a:t>
            </a:r>
          </a:p>
        </p:txBody>
      </p:sp>
      <p:sp>
        <p:nvSpPr>
          <p:cNvPr id="25" name="object 6">
            <a:extLst>
              <a:ext uri="{FF2B5EF4-FFF2-40B4-BE49-F238E27FC236}">
                <a16:creationId xmlns:a16="http://schemas.microsoft.com/office/drawing/2014/main" id="{5DA2FA83-0FFD-4125-96D6-FAA2823D71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41115" y="816247"/>
            <a:ext cx="6669685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/>
              <a:t>Part </a:t>
            </a:r>
            <a:r>
              <a:rPr lang="en-US" sz="2600" dirty="0"/>
              <a:t>C</a:t>
            </a:r>
            <a:r>
              <a:rPr sz="2600" dirty="0"/>
              <a:t>: </a:t>
            </a:r>
            <a:r>
              <a:rPr lang="en-US" sz="2600" spc="-5" dirty="0"/>
              <a:t>Medicare Advantage</a:t>
            </a:r>
            <a:endParaRPr sz="2600" dirty="0"/>
          </a:p>
        </p:txBody>
      </p:sp>
      <p:sp>
        <p:nvSpPr>
          <p:cNvPr id="83" name="object 37">
            <a:extLst>
              <a:ext uri="{FF2B5EF4-FFF2-40B4-BE49-F238E27FC236}">
                <a16:creationId xmlns:a16="http://schemas.microsoft.com/office/drawing/2014/main" id="{3FB19587-5437-4D58-B550-48DBBACAD818}"/>
              </a:ext>
            </a:extLst>
          </p:cNvPr>
          <p:cNvSpPr txBox="1"/>
          <p:nvPr/>
        </p:nvSpPr>
        <p:spPr>
          <a:xfrm>
            <a:off x="3541115" y="1451400"/>
            <a:ext cx="7617459" cy="3673313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600" b="1" dirty="0">
                <a:latin typeface="Arial"/>
                <a:cs typeface="Arial"/>
              </a:rPr>
              <a:t>What it</a:t>
            </a:r>
            <a:r>
              <a:rPr sz="1600" b="1" spc="-10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does:</a:t>
            </a:r>
            <a:endParaRPr sz="1600" dirty="0">
              <a:latin typeface="Arial"/>
              <a:cs typeface="Arial"/>
            </a:endParaRPr>
          </a:p>
          <a:p>
            <a:pPr marL="139700" marR="681990" indent="-127000">
              <a:lnSpc>
                <a:spcPct val="104200"/>
              </a:lnSpc>
              <a:spcBef>
                <a:spcPts val="900"/>
              </a:spcBef>
              <a:buChar char="•"/>
              <a:tabLst>
                <a:tab pos="140335" algn="l"/>
              </a:tabLst>
            </a:pPr>
            <a:r>
              <a:rPr sz="1600" spc="-5" dirty="0">
                <a:latin typeface="Arial"/>
                <a:cs typeface="Arial"/>
              </a:rPr>
              <a:t>Combine</a:t>
            </a:r>
            <a:r>
              <a:rPr lang="en-US" sz="1600" spc="-5" dirty="0">
                <a:latin typeface="Arial"/>
                <a:cs typeface="Arial"/>
              </a:rPr>
              <a:t>s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your </a:t>
            </a:r>
            <a:r>
              <a:rPr sz="1600" spc="-5" dirty="0">
                <a:latin typeface="Arial"/>
                <a:cs typeface="Arial"/>
              </a:rPr>
              <a:t>benefits </a:t>
            </a:r>
            <a:r>
              <a:rPr sz="1600" dirty="0">
                <a:latin typeface="Arial"/>
                <a:cs typeface="Arial"/>
              </a:rPr>
              <a:t>from Parts A, B, </a:t>
            </a:r>
            <a:r>
              <a:rPr sz="1600" spc="-5" dirty="0">
                <a:latin typeface="Arial"/>
                <a:cs typeface="Arial"/>
              </a:rPr>
              <a:t>and </a:t>
            </a:r>
            <a:r>
              <a:rPr sz="1600" dirty="0">
                <a:latin typeface="Arial"/>
                <a:cs typeface="Arial"/>
              </a:rPr>
              <a:t>sometimes D </a:t>
            </a:r>
            <a:r>
              <a:rPr sz="1600" spc="-5" dirty="0">
                <a:latin typeface="Arial"/>
                <a:cs typeface="Arial"/>
              </a:rPr>
              <a:t>(prescription drug</a:t>
            </a:r>
            <a:r>
              <a:rPr lang="en-US"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coverage) </a:t>
            </a:r>
            <a:r>
              <a:rPr sz="1600" spc="-5" dirty="0">
                <a:latin typeface="Arial"/>
                <a:cs typeface="Arial"/>
              </a:rPr>
              <a:t>in </a:t>
            </a:r>
            <a:r>
              <a:rPr sz="1600" dirty="0">
                <a:latin typeface="Arial"/>
                <a:cs typeface="Arial"/>
              </a:rPr>
              <a:t>a single </a:t>
            </a:r>
            <a:r>
              <a:rPr sz="1600" spc="-5" dirty="0">
                <a:latin typeface="Arial"/>
                <a:cs typeface="Arial"/>
              </a:rPr>
              <a:t>plan and are an alternative </a:t>
            </a:r>
            <a:r>
              <a:rPr sz="1600" dirty="0">
                <a:latin typeface="Arial"/>
                <a:cs typeface="Arial"/>
              </a:rPr>
              <a:t>to Original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Medicare</a:t>
            </a:r>
            <a:r>
              <a:rPr lang="en-US" sz="1600" spc="-5" dirty="0">
                <a:latin typeface="Arial"/>
                <a:cs typeface="Arial"/>
              </a:rPr>
              <a:t>*</a:t>
            </a:r>
          </a:p>
          <a:p>
            <a:pPr marL="139700" marR="681990" indent="-127000">
              <a:lnSpc>
                <a:spcPct val="104200"/>
              </a:lnSpc>
              <a:spcBef>
                <a:spcPts val="900"/>
              </a:spcBef>
              <a:buChar char="•"/>
              <a:tabLst>
                <a:tab pos="140335" algn="l"/>
              </a:tabLst>
            </a:pPr>
            <a:r>
              <a:rPr lang="en-US" sz="1600" spc="-5" dirty="0">
                <a:latin typeface="Arial"/>
                <a:cs typeface="Arial"/>
              </a:rPr>
              <a:t>Services under a network of providers that you must use for care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1600" b="1" dirty="0">
                <a:latin typeface="Arial"/>
                <a:cs typeface="Arial"/>
              </a:rPr>
              <a:t>What it</a:t>
            </a:r>
            <a:r>
              <a:rPr sz="1600" b="1" spc="-10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costs:</a:t>
            </a:r>
            <a:endParaRPr sz="1600" dirty="0">
              <a:latin typeface="Arial"/>
              <a:cs typeface="Arial"/>
            </a:endParaRPr>
          </a:p>
          <a:p>
            <a:pPr marL="139700" indent="-127000">
              <a:lnSpc>
                <a:spcPct val="100000"/>
              </a:lnSpc>
              <a:spcBef>
                <a:spcPts val="975"/>
              </a:spcBef>
              <a:buChar char="•"/>
              <a:tabLst>
                <a:tab pos="140335" algn="l"/>
              </a:tabLst>
            </a:pPr>
            <a:r>
              <a:rPr sz="1600" spc="-5" dirty="0">
                <a:latin typeface="Arial"/>
                <a:cs typeface="Arial"/>
              </a:rPr>
              <a:t>Medicare pays an amount </a:t>
            </a:r>
            <a:r>
              <a:rPr sz="1600" dirty="0">
                <a:latin typeface="Arial"/>
                <a:cs typeface="Arial"/>
              </a:rPr>
              <a:t>for your coverage </a:t>
            </a:r>
            <a:r>
              <a:rPr sz="1600" spc="-5" dirty="0">
                <a:latin typeface="Arial"/>
                <a:cs typeface="Arial"/>
              </a:rPr>
              <a:t>each month </a:t>
            </a:r>
            <a:r>
              <a:rPr sz="1600" dirty="0">
                <a:latin typeface="Arial"/>
                <a:cs typeface="Arial"/>
              </a:rPr>
              <a:t>to </a:t>
            </a:r>
            <a:r>
              <a:rPr sz="1600" spc="-5" dirty="0">
                <a:latin typeface="Arial"/>
                <a:cs typeface="Arial"/>
              </a:rPr>
              <a:t>private health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plans.</a:t>
            </a:r>
            <a:endParaRPr sz="1600" dirty="0">
              <a:latin typeface="Arial"/>
              <a:cs typeface="Arial"/>
            </a:endParaRPr>
          </a:p>
          <a:p>
            <a:pPr marL="139700" marR="5080" indent="-127000">
              <a:lnSpc>
                <a:spcPct val="104200"/>
              </a:lnSpc>
              <a:spcBef>
                <a:spcPts val="894"/>
              </a:spcBef>
              <a:buChar char="•"/>
              <a:tabLst>
                <a:tab pos="140335" algn="l"/>
              </a:tabLst>
            </a:pPr>
            <a:r>
              <a:rPr sz="1600" dirty="0">
                <a:latin typeface="Arial"/>
                <a:cs typeface="Arial"/>
              </a:rPr>
              <a:t>Some </a:t>
            </a:r>
            <a:r>
              <a:rPr sz="1600" spc="-5" dirty="0">
                <a:latin typeface="Arial"/>
                <a:cs typeface="Arial"/>
              </a:rPr>
              <a:t>plans have additional monthly premiums; in many plans, </a:t>
            </a:r>
            <a:r>
              <a:rPr sz="1600" dirty="0">
                <a:latin typeface="Arial"/>
                <a:cs typeface="Arial"/>
              </a:rPr>
              <a:t>you </a:t>
            </a:r>
            <a:r>
              <a:rPr sz="1600" spc="-5" dirty="0">
                <a:latin typeface="Arial"/>
                <a:cs typeface="Arial"/>
              </a:rPr>
              <a:t>pay </a:t>
            </a:r>
            <a:r>
              <a:rPr sz="1600" dirty="0">
                <a:latin typeface="Arial"/>
                <a:cs typeface="Arial"/>
              </a:rPr>
              <a:t>a copay for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covered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services.</a:t>
            </a:r>
          </a:p>
          <a:p>
            <a:pPr marL="139700" marR="15240" indent="-127000">
              <a:lnSpc>
                <a:spcPct val="104200"/>
              </a:lnSpc>
              <a:spcBef>
                <a:spcPts val="894"/>
              </a:spcBef>
              <a:buChar char="•"/>
              <a:tabLst>
                <a:tab pos="140335" algn="l"/>
              </a:tabLst>
            </a:pPr>
            <a:r>
              <a:rPr sz="1600" dirty="0">
                <a:latin typeface="Arial"/>
                <a:cs typeface="Arial"/>
              </a:rPr>
              <a:t>If you choose </a:t>
            </a:r>
            <a:r>
              <a:rPr sz="1600" spc="-5" dirty="0">
                <a:latin typeface="Arial"/>
                <a:cs typeface="Arial"/>
              </a:rPr>
              <a:t>an out-of-network </a:t>
            </a:r>
            <a:r>
              <a:rPr sz="1600" spc="-15" dirty="0">
                <a:latin typeface="Arial"/>
                <a:cs typeface="Arial"/>
              </a:rPr>
              <a:t>provider, </a:t>
            </a:r>
            <a:r>
              <a:rPr sz="1600" dirty="0">
                <a:latin typeface="Arial"/>
                <a:cs typeface="Arial"/>
              </a:rPr>
              <a:t>you’ll </a:t>
            </a:r>
            <a:r>
              <a:rPr sz="1600" spc="-5" dirty="0">
                <a:latin typeface="Arial"/>
                <a:cs typeface="Arial"/>
              </a:rPr>
              <a:t>be </a:t>
            </a:r>
            <a:r>
              <a:rPr sz="1600" dirty="0">
                <a:latin typeface="Arial"/>
                <a:cs typeface="Arial"/>
              </a:rPr>
              <a:t>financially </a:t>
            </a:r>
            <a:r>
              <a:rPr sz="1600" spc="-5" dirty="0">
                <a:latin typeface="Arial"/>
                <a:cs typeface="Arial"/>
              </a:rPr>
              <a:t>responsible, except in</a:t>
            </a:r>
            <a:r>
              <a:rPr lang="en-US"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 case </a:t>
            </a:r>
            <a:r>
              <a:rPr sz="1600" spc="-5" dirty="0">
                <a:latin typeface="Arial"/>
                <a:cs typeface="Arial"/>
              </a:rPr>
              <a:t>of an emergency or urgent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care.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D486AA-D824-4FE7-964C-46139D92F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C7C7-B0FF-451D-99FE-9EA893039DF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F8BA80F-70DE-42CE-9E1D-B82BA6538C87}"/>
              </a:ext>
            </a:extLst>
          </p:cNvPr>
          <p:cNvSpPr/>
          <p:nvPr/>
        </p:nvSpPr>
        <p:spPr>
          <a:xfrm>
            <a:off x="3471341" y="5725248"/>
            <a:ext cx="7646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*Except care for some clinical research and hospice care (Original Medicare covers hospice care even if you’re in a Medicare Advantage Plan)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5755654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FBF8E8-193C-4E3E-92E0-EA704E1F1DC4}"/>
              </a:ext>
            </a:extLst>
          </p:cNvPr>
          <p:cNvSpPr/>
          <p:nvPr/>
        </p:nvSpPr>
        <p:spPr>
          <a:xfrm>
            <a:off x="0" y="1217886"/>
            <a:ext cx="12210865" cy="2674606"/>
          </a:xfrm>
          <a:prstGeom prst="rect">
            <a:avLst/>
          </a:prstGeom>
          <a:solidFill>
            <a:srgbClr val="00206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323232"/>
              </a:solidFill>
              <a:effectLst/>
              <a:uFillTx/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BB14EDE-1184-4F98-8FBF-9FFFDACED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91" y="291648"/>
            <a:ext cx="3005171" cy="684013"/>
          </a:xfrm>
          <a:prstGeom prst="rect">
            <a:avLst/>
          </a:prstGeom>
        </p:spPr>
      </p:pic>
      <p:sp>
        <p:nvSpPr>
          <p:cNvPr id="15" name="Rectangle 69">
            <a:extLst>
              <a:ext uri="{FF2B5EF4-FFF2-40B4-BE49-F238E27FC236}">
                <a16:creationId xmlns:a16="http://schemas.microsoft.com/office/drawing/2014/main" id="{DB9AAB27-2194-4D6B-A3B6-EF535016337C}"/>
              </a:ext>
            </a:extLst>
          </p:cNvPr>
          <p:cNvSpPr txBox="1"/>
          <p:nvPr/>
        </p:nvSpPr>
        <p:spPr>
          <a:xfrm>
            <a:off x="6190466" y="3149295"/>
            <a:ext cx="5439701" cy="3102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457200" indent="-457200" defTabSz="713231">
              <a:buFont typeface="Wingdings" panose="05000000000000000000" pitchFamily="2" charset="2"/>
              <a:buChar char="§"/>
              <a:defRPr sz="3041">
                <a:latin typeface="Arial"/>
                <a:ea typeface="Arial"/>
                <a:cs typeface="Arial"/>
                <a:sym typeface="Arial"/>
              </a:defRPr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A5FBF3-1F12-413A-8558-EAC3C2ADA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82" y="1299116"/>
            <a:ext cx="10515600" cy="1510991"/>
          </a:xfrm>
        </p:spPr>
        <p:txBody>
          <a:bodyPr>
            <a:normAutofit fontScale="90000"/>
          </a:bodyPr>
          <a:lstStyle/>
          <a:p>
            <a:pPr lvl="1" algn="ctr">
              <a:defRPr sz="3700" b="1" spc="-200">
                <a:latin typeface="Arial"/>
                <a:ea typeface="Arial"/>
                <a:cs typeface="Arial"/>
                <a:sym typeface="Arial"/>
              </a:defRPr>
            </a:pPr>
            <a:r>
              <a:rPr lang="en-US" sz="4000" dirty="0">
                <a:solidFill>
                  <a:schemeClr val="bg1"/>
                </a:solidFill>
              </a:rPr>
              <a:t/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/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CVT Retiree Program Update </a:t>
            </a:r>
            <a:endParaRPr lang="en-US" sz="4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316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FBF8E8-193C-4E3E-92E0-EA704E1F1DC4}"/>
              </a:ext>
            </a:extLst>
          </p:cNvPr>
          <p:cNvSpPr/>
          <p:nvPr/>
        </p:nvSpPr>
        <p:spPr>
          <a:xfrm>
            <a:off x="0" y="1215715"/>
            <a:ext cx="12187504" cy="1687723"/>
          </a:xfrm>
          <a:prstGeom prst="rect">
            <a:avLst/>
          </a:prstGeom>
          <a:solidFill>
            <a:srgbClr val="00206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323232"/>
              </a:solidFill>
              <a:effectLst/>
              <a:uFillTx/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BB14EDE-1184-4F98-8FBF-9FFFDACED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91" y="291648"/>
            <a:ext cx="3005171" cy="684013"/>
          </a:xfrm>
          <a:prstGeom prst="rect">
            <a:avLst/>
          </a:prstGeom>
        </p:spPr>
      </p:pic>
      <p:sp>
        <p:nvSpPr>
          <p:cNvPr id="15" name="Rectangle 69">
            <a:extLst>
              <a:ext uri="{FF2B5EF4-FFF2-40B4-BE49-F238E27FC236}">
                <a16:creationId xmlns:a16="http://schemas.microsoft.com/office/drawing/2014/main" id="{DB9AAB27-2194-4D6B-A3B6-EF535016337C}"/>
              </a:ext>
            </a:extLst>
          </p:cNvPr>
          <p:cNvSpPr txBox="1"/>
          <p:nvPr/>
        </p:nvSpPr>
        <p:spPr>
          <a:xfrm>
            <a:off x="6190466" y="3149295"/>
            <a:ext cx="5439701" cy="3102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457200" indent="-457200" defTabSz="713231">
              <a:buFont typeface="Wingdings" panose="05000000000000000000" pitchFamily="2" charset="2"/>
              <a:buChar char="§"/>
              <a:defRPr sz="3041">
                <a:latin typeface="Arial"/>
                <a:ea typeface="Arial"/>
                <a:cs typeface="Arial"/>
                <a:sym typeface="Arial"/>
              </a:defRPr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B3D5F-7777-4731-8221-FDBAB896C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833" y="2986838"/>
            <a:ext cx="11026109" cy="357951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Understand the current collective bargaining language as it relates to retirement benefits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Coverage until 65?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Set # of years eligible based on years of service?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What will the employer/district contribute?</a:t>
            </a:r>
          </a:p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Supplemental, Secondary, Medicare Advantage plans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There is a difference – Educate yourself and choose based on your needs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A5FBF3-1F12-413A-8558-EAC3C2ADA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82" y="1299116"/>
            <a:ext cx="10515600" cy="1510991"/>
          </a:xfrm>
        </p:spPr>
        <p:txBody>
          <a:bodyPr>
            <a:normAutofit/>
          </a:bodyPr>
          <a:lstStyle/>
          <a:p>
            <a:pPr lvl="1">
              <a:defRPr sz="3700" b="1" spc="-200">
                <a:latin typeface="Arial"/>
                <a:ea typeface="Arial"/>
                <a:cs typeface="Arial"/>
                <a:sym typeface="Arial"/>
              </a:defRPr>
            </a:pPr>
            <a:r>
              <a:rPr lang="en-US" sz="4000" dirty="0">
                <a:solidFill>
                  <a:schemeClr val="bg1"/>
                </a:solidFill>
              </a:rPr>
              <a:t>Things to Consider</a:t>
            </a:r>
            <a:endParaRPr lang="en-US" sz="4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273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FBF8E8-193C-4E3E-92E0-EA704E1F1DC4}"/>
              </a:ext>
            </a:extLst>
          </p:cNvPr>
          <p:cNvSpPr/>
          <p:nvPr/>
        </p:nvSpPr>
        <p:spPr>
          <a:xfrm>
            <a:off x="0" y="1215715"/>
            <a:ext cx="12187504" cy="1687723"/>
          </a:xfrm>
          <a:prstGeom prst="rect">
            <a:avLst/>
          </a:prstGeom>
          <a:solidFill>
            <a:srgbClr val="00206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323232"/>
              </a:solidFill>
              <a:effectLst/>
              <a:uFillTx/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BB14EDE-1184-4F98-8FBF-9FFFDACED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91" y="291648"/>
            <a:ext cx="3005171" cy="684013"/>
          </a:xfrm>
          <a:prstGeom prst="rect">
            <a:avLst/>
          </a:prstGeom>
        </p:spPr>
      </p:pic>
      <p:sp>
        <p:nvSpPr>
          <p:cNvPr id="15" name="Rectangle 69">
            <a:extLst>
              <a:ext uri="{FF2B5EF4-FFF2-40B4-BE49-F238E27FC236}">
                <a16:creationId xmlns:a16="http://schemas.microsoft.com/office/drawing/2014/main" id="{DB9AAB27-2194-4D6B-A3B6-EF535016337C}"/>
              </a:ext>
            </a:extLst>
          </p:cNvPr>
          <p:cNvSpPr txBox="1"/>
          <p:nvPr/>
        </p:nvSpPr>
        <p:spPr>
          <a:xfrm>
            <a:off x="6190466" y="3149295"/>
            <a:ext cx="5439701" cy="3102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457200" indent="-457200" defTabSz="713231">
              <a:buFont typeface="Wingdings" panose="05000000000000000000" pitchFamily="2" charset="2"/>
              <a:buChar char="§"/>
              <a:defRPr sz="3041">
                <a:latin typeface="Arial"/>
                <a:ea typeface="Arial"/>
                <a:cs typeface="Arial"/>
                <a:sym typeface="Arial"/>
              </a:defRPr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B3D5F-7777-4731-8221-FDBAB896C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833" y="3103418"/>
            <a:ext cx="5079738" cy="3462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District Paid Retirees – </a:t>
            </a:r>
          </a:p>
          <a:p>
            <a:pPr marL="0" indent="0">
              <a:buNone/>
            </a:pP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Employer/District makes contribution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Select from the same plans offered by the employer/chapter they retired from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Annual open enrollment period to coincide with active employees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A5FBF3-1F12-413A-8558-EAC3C2ADA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82" y="1299116"/>
            <a:ext cx="10515600" cy="1510991"/>
          </a:xfrm>
        </p:spPr>
        <p:txBody>
          <a:bodyPr>
            <a:normAutofit/>
          </a:bodyPr>
          <a:lstStyle/>
          <a:p>
            <a:pPr lvl="1">
              <a:defRPr sz="3700" b="1" spc="-200">
                <a:latin typeface="Arial"/>
                <a:ea typeface="Arial"/>
                <a:cs typeface="Arial"/>
                <a:sym typeface="Arial"/>
              </a:defRPr>
            </a:pPr>
            <a:r>
              <a:rPr lang="en-US" sz="4000" dirty="0">
                <a:solidFill>
                  <a:schemeClr val="bg1"/>
                </a:solidFill>
              </a:rPr>
              <a:t>Retiree Options</a:t>
            </a:r>
            <a:endParaRPr lang="en-US" sz="4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69528F-9D88-4424-8B30-4EBED49B8CEC}"/>
              </a:ext>
            </a:extLst>
          </p:cNvPr>
          <p:cNvSpPr txBox="1"/>
          <p:nvPr/>
        </p:nvSpPr>
        <p:spPr>
          <a:xfrm>
            <a:off x="5879869" y="3103418"/>
            <a:ext cx="599070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Self Paid Retirees – </a:t>
            </a:r>
          </a:p>
          <a:p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Employer/District no longer makes contribution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Administered and direct billed by CVT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CVT Member Services support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Will receive their own annual renewal packet and open enrollment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Madera Unified retirees have the option to continue dental and vision benefits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74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FBF8E8-193C-4E3E-92E0-EA704E1F1DC4}"/>
              </a:ext>
            </a:extLst>
          </p:cNvPr>
          <p:cNvSpPr/>
          <p:nvPr/>
        </p:nvSpPr>
        <p:spPr>
          <a:xfrm>
            <a:off x="-18865" y="1217886"/>
            <a:ext cx="12187504" cy="1687723"/>
          </a:xfrm>
          <a:prstGeom prst="rect">
            <a:avLst/>
          </a:prstGeom>
          <a:solidFill>
            <a:srgbClr val="00206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323232"/>
              </a:solidFill>
              <a:effectLst/>
              <a:uFillTx/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BB14EDE-1184-4F98-8FBF-9FFFDACED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91" y="291648"/>
            <a:ext cx="3005171" cy="684013"/>
          </a:xfrm>
          <a:prstGeom prst="rect">
            <a:avLst/>
          </a:prstGeom>
        </p:spPr>
      </p:pic>
      <p:sp>
        <p:nvSpPr>
          <p:cNvPr id="15" name="Rectangle 69">
            <a:extLst>
              <a:ext uri="{FF2B5EF4-FFF2-40B4-BE49-F238E27FC236}">
                <a16:creationId xmlns:a16="http://schemas.microsoft.com/office/drawing/2014/main" id="{DB9AAB27-2194-4D6B-A3B6-EF535016337C}"/>
              </a:ext>
            </a:extLst>
          </p:cNvPr>
          <p:cNvSpPr txBox="1"/>
          <p:nvPr/>
        </p:nvSpPr>
        <p:spPr>
          <a:xfrm>
            <a:off x="6190466" y="3149295"/>
            <a:ext cx="5439701" cy="3102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457200" indent="-457200" defTabSz="713231">
              <a:buFont typeface="Wingdings" panose="05000000000000000000" pitchFamily="2" charset="2"/>
              <a:buChar char="§"/>
              <a:defRPr sz="3041">
                <a:latin typeface="Arial"/>
                <a:ea typeface="Arial"/>
                <a:cs typeface="Arial"/>
                <a:sym typeface="Arial"/>
              </a:defRPr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B3D5F-7777-4731-8221-FDBAB896C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833" y="3308465"/>
            <a:ext cx="11026109" cy="3257886"/>
          </a:xfrm>
        </p:spPr>
        <p:txBody>
          <a:bodyPr/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Spouse of Retiree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– A spouse of an enrolled retiree is eligible for coverage. Additional documentation is required. </a:t>
            </a: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Surviving Spouse of Retiree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– A surviving spouse of an enrolled retiree is eligible for coverage; however, the surviving spouse is not permitted to add a new spouse/domestic partner.</a:t>
            </a: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Domestic Partner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– A domestic partner of the same or opposite sex of an enrolled retiree may be eligible for coverage.  Additional documentation is required. </a:t>
            </a: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Child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– A child of an enrolled retiree under 26 years of age*,  is eligible for coverage.  Additional documentation is required. 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 *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Unless the dependent is disabled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A5FBF3-1F12-413A-8558-EAC3C2ADA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82" y="1299116"/>
            <a:ext cx="10515600" cy="1510991"/>
          </a:xfrm>
        </p:spPr>
        <p:txBody>
          <a:bodyPr>
            <a:normAutofit/>
          </a:bodyPr>
          <a:lstStyle/>
          <a:p>
            <a:pPr lvl="1">
              <a:defRPr sz="3700" b="1" spc="-200">
                <a:latin typeface="Arial"/>
                <a:ea typeface="Arial"/>
                <a:cs typeface="Arial"/>
                <a:sym typeface="Arial"/>
              </a:defRPr>
            </a:pPr>
            <a:r>
              <a:rPr lang="en-US" sz="4000" dirty="0">
                <a:solidFill>
                  <a:schemeClr val="bg1"/>
                </a:solidFill>
              </a:rPr>
              <a:t>Who Qualifies as a Dependent</a:t>
            </a:r>
            <a:endParaRPr lang="en-US" sz="4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25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CD326E-97F8-8F43-8D79-0854BC5B0EAB}"/>
              </a:ext>
            </a:extLst>
          </p:cNvPr>
          <p:cNvSpPr/>
          <p:nvPr/>
        </p:nvSpPr>
        <p:spPr>
          <a:xfrm>
            <a:off x="4496" y="1152393"/>
            <a:ext cx="12187504" cy="1687723"/>
          </a:xfrm>
          <a:prstGeom prst="rect">
            <a:avLst/>
          </a:prstGeom>
          <a:solidFill>
            <a:srgbClr val="00206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323232"/>
              </a:solidFill>
              <a:effectLst/>
              <a:uFillTx/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5ECD51-56B4-3640-BD80-F60C73A29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91" y="291648"/>
            <a:ext cx="3005171" cy="684013"/>
          </a:xfrm>
          <a:prstGeom prst="rect">
            <a:avLst/>
          </a:prstGeom>
        </p:spPr>
      </p:pic>
      <p:sp>
        <p:nvSpPr>
          <p:cNvPr id="6" name="Rectangle 69">
            <a:extLst>
              <a:ext uri="{FF2B5EF4-FFF2-40B4-BE49-F238E27FC236}">
                <a16:creationId xmlns:a16="http://schemas.microsoft.com/office/drawing/2014/main" id="{130B0AC8-A374-EC4F-9198-90654C443664}"/>
              </a:ext>
            </a:extLst>
          </p:cNvPr>
          <p:cNvSpPr txBox="1"/>
          <p:nvPr/>
        </p:nvSpPr>
        <p:spPr>
          <a:xfrm>
            <a:off x="5645426" y="3016849"/>
            <a:ext cx="5984741" cy="3234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457200" indent="-457200" defTabSz="713231">
              <a:buFont typeface="Wingdings" panose="05000000000000000000" pitchFamily="2" charset="2"/>
              <a:buChar char="§"/>
              <a:defRPr sz="3041">
                <a:latin typeface="Arial"/>
                <a:ea typeface="Arial"/>
                <a:cs typeface="Arial"/>
                <a:sym typeface="Arial"/>
              </a:defRPr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17D1DC9-0C98-994D-8C98-A703AFB1F2BF}"/>
              </a:ext>
            </a:extLst>
          </p:cNvPr>
          <p:cNvSpPr txBox="1">
            <a:spLocks/>
          </p:cNvSpPr>
          <p:nvPr/>
        </p:nvSpPr>
        <p:spPr>
          <a:xfrm>
            <a:off x="895486" y="2986839"/>
            <a:ext cx="4705696" cy="3579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Kent Albertson, Chief Human Resources Officer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Vicki Mendoza, Human Resources Manager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Mary Siegl, Human Resources Specialist - Lead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20136F4-6BB6-C24D-9851-6E114FB5A502}"/>
              </a:ext>
            </a:extLst>
          </p:cNvPr>
          <p:cNvSpPr txBox="1">
            <a:spLocks/>
          </p:cNvSpPr>
          <p:nvPr/>
        </p:nvSpPr>
        <p:spPr>
          <a:xfrm>
            <a:off x="343382" y="1299116"/>
            <a:ext cx="10515600" cy="1510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defRPr sz="3700" b="1" spc="-200">
                <a:latin typeface="Arial"/>
                <a:ea typeface="Arial"/>
                <a:cs typeface="Arial"/>
                <a:sym typeface="Arial"/>
              </a:defRPr>
            </a:pPr>
            <a:r>
              <a:rPr lang="en-US" sz="4000" b="1" kern="0" spc="-2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Madera Unified Human Resources Staff and Information</a:t>
            </a:r>
            <a:endParaRPr lang="en-US" sz="4000" b="1" kern="0" spc="-200" dirty="0">
              <a:solidFill>
                <a:schemeClr val="bg2">
                  <a:lumMod val="60000"/>
                  <a:lumOff val="4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D58A8F-F1E9-A64E-8E13-FCCD0614055A}"/>
              </a:ext>
            </a:extLst>
          </p:cNvPr>
          <p:cNvSpPr txBox="1"/>
          <p:nvPr/>
        </p:nvSpPr>
        <p:spPr>
          <a:xfrm>
            <a:off x="5849870" y="2986839"/>
            <a:ext cx="54466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Medicare Form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 enroll in Medicare, complete Section A on page 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CMS-L564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-FORM FOR MEDICARE.pdf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After completion, forward the form to Mary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Siegl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Contact Mary Siegl with any questions you may have at (559) 675-4500 ext. 279 or email at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marysiegl@maderausd.org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129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FBF8E8-193C-4E3E-92E0-EA704E1F1DC4}"/>
              </a:ext>
            </a:extLst>
          </p:cNvPr>
          <p:cNvSpPr/>
          <p:nvPr/>
        </p:nvSpPr>
        <p:spPr>
          <a:xfrm>
            <a:off x="-18865" y="1217886"/>
            <a:ext cx="12187504" cy="1687723"/>
          </a:xfrm>
          <a:prstGeom prst="rect">
            <a:avLst/>
          </a:prstGeom>
          <a:solidFill>
            <a:srgbClr val="00206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323232"/>
              </a:solidFill>
              <a:effectLst/>
              <a:uFillTx/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BB14EDE-1184-4F98-8FBF-9FFFDACED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91" y="291648"/>
            <a:ext cx="3005171" cy="684013"/>
          </a:xfrm>
          <a:prstGeom prst="rect">
            <a:avLst/>
          </a:prstGeom>
        </p:spPr>
      </p:pic>
      <p:sp>
        <p:nvSpPr>
          <p:cNvPr id="15" name="Rectangle 69">
            <a:extLst>
              <a:ext uri="{FF2B5EF4-FFF2-40B4-BE49-F238E27FC236}">
                <a16:creationId xmlns:a16="http://schemas.microsoft.com/office/drawing/2014/main" id="{DB9AAB27-2194-4D6B-A3B6-EF535016337C}"/>
              </a:ext>
            </a:extLst>
          </p:cNvPr>
          <p:cNvSpPr txBox="1"/>
          <p:nvPr/>
        </p:nvSpPr>
        <p:spPr>
          <a:xfrm>
            <a:off x="6190466" y="3149295"/>
            <a:ext cx="5439701" cy="3102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457200" indent="-457200" defTabSz="713231">
              <a:buFont typeface="Wingdings" panose="05000000000000000000" pitchFamily="2" charset="2"/>
              <a:buChar char="§"/>
              <a:defRPr sz="3041">
                <a:latin typeface="Arial"/>
                <a:ea typeface="Arial"/>
                <a:cs typeface="Arial"/>
                <a:sym typeface="Arial"/>
              </a:defRPr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B3D5F-7777-4731-8221-FDBAB896C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833" y="3308465"/>
            <a:ext cx="11026109" cy="3257886"/>
          </a:xfrm>
        </p:spPr>
        <p:txBody>
          <a:bodyPr/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 continue with CVT, participation must be continuous with no break in coverage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If you choose not to enroll, you cannot enroll at a later date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Coverage will begin when your district ends your active employee coverage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If you or your spouse/domestic partner is over 65 you must be enrolled in both Medicare Part A and Part B to be eligible to participate in CVT district paid retiree plans.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A5FBF3-1F12-413A-8558-EAC3C2ADA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82" y="1299116"/>
            <a:ext cx="10515600" cy="1510991"/>
          </a:xfrm>
        </p:spPr>
        <p:txBody>
          <a:bodyPr>
            <a:normAutofit/>
          </a:bodyPr>
          <a:lstStyle/>
          <a:p>
            <a:pPr lvl="1">
              <a:defRPr sz="3700" b="1" spc="-200">
                <a:latin typeface="Arial"/>
                <a:ea typeface="Arial"/>
                <a:cs typeface="Arial"/>
                <a:sym typeface="Arial"/>
              </a:defRPr>
            </a:pPr>
            <a:r>
              <a:rPr lang="en-US" sz="4000" dirty="0">
                <a:solidFill>
                  <a:schemeClr val="bg1"/>
                </a:solidFill>
              </a:rPr>
              <a:t>District Paid Retiree Benefits</a:t>
            </a:r>
            <a:endParaRPr lang="en-US" sz="4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951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FBF8E8-193C-4E3E-92E0-EA704E1F1DC4}"/>
              </a:ext>
            </a:extLst>
          </p:cNvPr>
          <p:cNvSpPr/>
          <p:nvPr/>
        </p:nvSpPr>
        <p:spPr>
          <a:xfrm>
            <a:off x="-18865" y="1217886"/>
            <a:ext cx="12187504" cy="1687723"/>
          </a:xfrm>
          <a:prstGeom prst="rect">
            <a:avLst/>
          </a:prstGeom>
          <a:solidFill>
            <a:srgbClr val="00206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323232"/>
              </a:solidFill>
              <a:effectLst/>
              <a:uFillTx/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BB14EDE-1184-4F98-8FBF-9FFFDACED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91" y="291648"/>
            <a:ext cx="3005171" cy="684013"/>
          </a:xfrm>
          <a:prstGeom prst="rect">
            <a:avLst/>
          </a:prstGeom>
        </p:spPr>
      </p:pic>
      <p:sp>
        <p:nvSpPr>
          <p:cNvPr id="15" name="Rectangle 69">
            <a:extLst>
              <a:ext uri="{FF2B5EF4-FFF2-40B4-BE49-F238E27FC236}">
                <a16:creationId xmlns:a16="http://schemas.microsoft.com/office/drawing/2014/main" id="{DB9AAB27-2194-4D6B-A3B6-EF535016337C}"/>
              </a:ext>
            </a:extLst>
          </p:cNvPr>
          <p:cNvSpPr txBox="1"/>
          <p:nvPr/>
        </p:nvSpPr>
        <p:spPr>
          <a:xfrm>
            <a:off x="6190466" y="3149295"/>
            <a:ext cx="5439701" cy="3102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457200" indent="-457200" defTabSz="713231">
              <a:buFont typeface="Wingdings" panose="05000000000000000000" pitchFamily="2" charset="2"/>
              <a:buChar char="§"/>
              <a:defRPr sz="3041">
                <a:latin typeface="Arial"/>
                <a:ea typeface="Arial"/>
                <a:cs typeface="Arial"/>
                <a:sym typeface="Arial"/>
              </a:defRPr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B3D5F-7777-4731-8221-FDBAB896C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833" y="3308465"/>
            <a:ext cx="11026109" cy="3257886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month of September is CVT’s annual open enrollment period to make any changes.  Any changes made will be effective October 1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During the month of September, a retiree may elect to change plans. An information packet is mailed each year with available plan options and premiums prior to the open enrollment month. 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Plan selection changes are only allowed during the annual open enrollment period, unless a retiree experiences a qualifying event and notifies CVT within 31 days of the event.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A5FBF3-1F12-413A-8558-EAC3C2ADA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82" y="1299116"/>
            <a:ext cx="10515600" cy="1510991"/>
          </a:xfrm>
        </p:spPr>
        <p:txBody>
          <a:bodyPr>
            <a:normAutofit/>
          </a:bodyPr>
          <a:lstStyle/>
          <a:p>
            <a:pPr lvl="1">
              <a:defRPr sz="3700" b="1" spc="-200">
                <a:latin typeface="Arial"/>
                <a:ea typeface="Arial"/>
                <a:cs typeface="Arial"/>
                <a:sym typeface="Arial"/>
              </a:defRPr>
            </a:pPr>
            <a:r>
              <a:rPr lang="en-US" sz="4000" dirty="0">
                <a:solidFill>
                  <a:schemeClr val="bg1"/>
                </a:solidFill>
              </a:rPr>
              <a:t>Self Paid – Open Enrollment</a:t>
            </a:r>
            <a:endParaRPr lang="en-US" sz="4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151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FBF8E8-193C-4E3E-92E0-EA704E1F1DC4}"/>
              </a:ext>
            </a:extLst>
          </p:cNvPr>
          <p:cNvSpPr/>
          <p:nvPr/>
        </p:nvSpPr>
        <p:spPr>
          <a:xfrm>
            <a:off x="-18865" y="1217886"/>
            <a:ext cx="12187504" cy="1687723"/>
          </a:xfrm>
          <a:prstGeom prst="rect">
            <a:avLst/>
          </a:prstGeom>
          <a:solidFill>
            <a:srgbClr val="00206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323232"/>
              </a:solidFill>
              <a:effectLst/>
              <a:uFillTx/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BB14EDE-1184-4F98-8FBF-9FFFDACED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91" y="291648"/>
            <a:ext cx="3005171" cy="684013"/>
          </a:xfrm>
          <a:prstGeom prst="rect">
            <a:avLst/>
          </a:prstGeom>
        </p:spPr>
      </p:pic>
      <p:sp>
        <p:nvSpPr>
          <p:cNvPr id="15" name="Rectangle 69">
            <a:extLst>
              <a:ext uri="{FF2B5EF4-FFF2-40B4-BE49-F238E27FC236}">
                <a16:creationId xmlns:a16="http://schemas.microsoft.com/office/drawing/2014/main" id="{DB9AAB27-2194-4D6B-A3B6-EF535016337C}"/>
              </a:ext>
            </a:extLst>
          </p:cNvPr>
          <p:cNvSpPr txBox="1"/>
          <p:nvPr/>
        </p:nvSpPr>
        <p:spPr>
          <a:xfrm>
            <a:off x="6190466" y="3149295"/>
            <a:ext cx="5439701" cy="3102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457200" indent="-457200" defTabSz="713231">
              <a:buFont typeface="Wingdings" panose="05000000000000000000" pitchFamily="2" charset="2"/>
              <a:buChar char="§"/>
              <a:defRPr sz="3041">
                <a:latin typeface="Arial"/>
                <a:ea typeface="Arial"/>
                <a:cs typeface="Arial"/>
                <a:sym typeface="Arial"/>
              </a:defRPr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B3D5F-7777-4731-8221-FDBAB896C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833" y="3308465"/>
            <a:ext cx="11026109" cy="3257886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One month’s premium plus a deposit of the same amount is due upon enrollment.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deposit is held in your account as a safeguard against cancellation for non-payment of premium.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Deposits must always equal one month’s total premium and is adjusted annually to correspond with current rates. 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Should you decide to leave the Trust in the future, the deposit is fully refundable or may be used as your last month’s premium. 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CVT requires a minimum of 30 day advance written notice to terminate all or part of a retiree’s coverage.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A5FBF3-1F12-413A-8558-EAC3C2ADA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82" y="1299116"/>
            <a:ext cx="10515600" cy="1510991"/>
          </a:xfrm>
        </p:spPr>
        <p:txBody>
          <a:bodyPr>
            <a:normAutofit/>
          </a:bodyPr>
          <a:lstStyle/>
          <a:p>
            <a:pPr lvl="1">
              <a:defRPr sz="3700" b="1" spc="-200">
                <a:latin typeface="Arial"/>
                <a:ea typeface="Arial"/>
                <a:cs typeface="Arial"/>
                <a:sym typeface="Arial"/>
              </a:defRPr>
            </a:pPr>
            <a:r>
              <a:rPr lang="en-US" sz="4000" dirty="0">
                <a:solidFill>
                  <a:schemeClr val="bg1"/>
                </a:solidFill>
              </a:rPr>
              <a:t>Self Paid Retiree Funding Process</a:t>
            </a:r>
            <a:endParaRPr lang="en-US" sz="4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06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FBF8E8-193C-4E3E-92E0-EA704E1F1DC4}"/>
              </a:ext>
            </a:extLst>
          </p:cNvPr>
          <p:cNvSpPr/>
          <p:nvPr/>
        </p:nvSpPr>
        <p:spPr>
          <a:xfrm>
            <a:off x="-18865" y="1217886"/>
            <a:ext cx="12187504" cy="1687723"/>
          </a:xfrm>
          <a:prstGeom prst="rect">
            <a:avLst/>
          </a:prstGeom>
          <a:solidFill>
            <a:srgbClr val="00206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323232"/>
              </a:solidFill>
              <a:effectLst/>
              <a:uFillTx/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BB14EDE-1184-4F98-8FBF-9FFFDACED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91" y="291648"/>
            <a:ext cx="3005171" cy="684013"/>
          </a:xfrm>
          <a:prstGeom prst="rect">
            <a:avLst/>
          </a:prstGeom>
        </p:spPr>
      </p:pic>
      <p:sp>
        <p:nvSpPr>
          <p:cNvPr id="15" name="Rectangle 69">
            <a:extLst>
              <a:ext uri="{FF2B5EF4-FFF2-40B4-BE49-F238E27FC236}">
                <a16:creationId xmlns:a16="http://schemas.microsoft.com/office/drawing/2014/main" id="{DB9AAB27-2194-4D6B-A3B6-EF535016337C}"/>
              </a:ext>
            </a:extLst>
          </p:cNvPr>
          <p:cNvSpPr txBox="1"/>
          <p:nvPr/>
        </p:nvSpPr>
        <p:spPr>
          <a:xfrm>
            <a:off x="6190466" y="3149295"/>
            <a:ext cx="5439701" cy="3102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457200" indent="-457200" defTabSz="713231">
              <a:buFont typeface="Wingdings" panose="05000000000000000000" pitchFamily="2" charset="2"/>
              <a:buChar char="§"/>
              <a:defRPr sz="3041">
                <a:latin typeface="Arial"/>
                <a:ea typeface="Arial"/>
                <a:cs typeface="Arial"/>
                <a:sym typeface="Arial"/>
              </a:defRPr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B3D5F-7777-4731-8221-FDBAB896C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833" y="3308465"/>
            <a:ext cx="11026109" cy="3257886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3 Preferred Provider Organization (PPO) Plans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 High Deductible Health Plan (HDHP) for under age 65 retirees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 Medicare Supplemental Plan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3 Medicare Advantage Plans through Kaiser Permanente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 Medicare Advantage Plan through Anthem Blue Cross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3 Delta Dental Plan options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3 VSP Vision Plan options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Employee Assistance Plan (EAP) is included with medical plans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A5FBF3-1F12-413A-8558-EAC3C2ADA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82" y="1299116"/>
            <a:ext cx="10515600" cy="1510991"/>
          </a:xfrm>
        </p:spPr>
        <p:txBody>
          <a:bodyPr>
            <a:normAutofit/>
          </a:bodyPr>
          <a:lstStyle/>
          <a:p>
            <a:pPr lvl="1">
              <a:defRPr sz="3700" b="1" spc="-200">
                <a:latin typeface="Arial"/>
                <a:ea typeface="Arial"/>
                <a:cs typeface="Arial"/>
                <a:sym typeface="Arial"/>
              </a:defRPr>
            </a:pPr>
            <a:r>
              <a:rPr lang="en-US" sz="4000" dirty="0">
                <a:solidFill>
                  <a:schemeClr val="bg1"/>
                </a:solidFill>
              </a:rPr>
              <a:t>Self Paid Retiree – Plan Options</a:t>
            </a:r>
            <a:endParaRPr lang="en-US" sz="4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04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FBF8E8-193C-4E3E-92E0-EA704E1F1DC4}"/>
              </a:ext>
            </a:extLst>
          </p:cNvPr>
          <p:cNvSpPr/>
          <p:nvPr/>
        </p:nvSpPr>
        <p:spPr>
          <a:xfrm>
            <a:off x="-18865" y="1217886"/>
            <a:ext cx="12187504" cy="1687723"/>
          </a:xfrm>
          <a:prstGeom prst="rect">
            <a:avLst/>
          </a:prstGeom>
          <a:solidFill>
            <a:srgbClr val="00206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323232"/>
              </a:solidFill>
              <a:effectLst/>
              <a:uFillTx/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BB14EDE-1184-4F98-8FBF-9FFFDACED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91" y="291648"/>
            <a:ext cx="3005171" cy="684013"/>
          </a:xfrm>
          <a:prstGeom prst="rect">
            <a:avLst/>
          </a:prstGeom>
        </p:spPr>
      </p:pic>
      <p:sp>
        <p:nvSpPr>
          <p:cNvPr id="15" name="Rectangle 69">
            <a:extLst>
              <a:ext uri="{FF2B5EF4-FFF2-40B4-BE49-F238E27FC236}">
                <a16:creationId xmlns:a16="http://schemas.microsoft.com/office/drawing/2014/main" id="{DB9AAB27-2194-4D6B-A3B6-EF535016337C}"/>
              </a:ext>
            </a:extLst>
          </p:cNvPr>
          <p:cNvSpPr txBox="1"/>
          <p:nvPr/>
        </p:nvSpPr>
        <p:spPr>
          <a:xfrm>
            <a:off x="6190466" y="3149295"/>
            <a:ext cx="5439701" cy="3102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457200" indent="-457200" defTabSz="713231">
              <a:buFont typeface="Wingdings" panose="05000000000000000000" pitchFamily="2" charset="2"/>
              <a:buChar char="§"/>
              <a:defRPr sz="3041">
                <a:latin typeface="Arial"/>
                <a:ea typeface="Arial"/>
                <a:cs typeface="Arial"/>
                <a:sym typeface="Arial"/>
              </a:defRPr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B3D5F-7777-4731-8221-FDBAB896C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833" y="3308465"/>
            <a:ext cx="11026109" cy="3257886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For coverage under all the health plans, the retiree or spouse must be enrolled in Medicare Part A and Part B, if eligible.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Kaiser Permanente requires the enrollment and participation in their Senior Advantage Plan if you and/or your spouse are Medicare eligible. Enrolling in Senior Advantage automatically enrolls you in Part D, prescription drug coverage.  You may not enroll if you reside outside a Kaiser service area.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For Anthem PPO Plans your Medicare Part D prescription drug plan is administered by SilverScript, a CVS/Caremark company. All CVT members with PPO medical plan and prescription drug benefits will be enrolled in SilverScript. Our SilverScript plan is considered credible coverage by Medicare.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If you enroll in a different Medicare prescription drug plan you will lose your CVT medical and prescription drug coverage. You will not be able to re-enroll in CVT coverage if you enroll in another Medicare Part D plan.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A5FBF3-1F12-413A-8558-EAC3C2ADA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82" y="1299116"/>
            <a:ext cx="10515600" cy="1510991"/>
          </a:xfrm>
        </p:spPr>
        <p:txBody>
          <a:bodyPr>
            <a:normAutofit/>
          </a:bodyPr>
          <a:lstStyle/>
          <a:p>
            <a:pPr lvl="1">
              <a:defRPr sz="3700" b="1" spc="-200">
                <a:latin typeface="Arial"/>
                <a:ea typeface="Arial"/>
                <a:cs typeface="Arial"/>
                <a:sym typeface="Arial"/>
              </a:defRPr>
            </a:pPr>
            <a:r>
              <a:rPr lang="en-US" sz="4000" dirty="0">
                <a:solidFill>
                  <a:schemeClr val="bg1"/>
                </a:solidFill>
              </a:rPr>
              <a:t>CVT’s Medicare Requirements</a:t>
            </a:r>
            <a:endParaRPr lang="en-US" sz="4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5643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FBF8E8-193C-4E3E-92E0-EA704E1F1DC4}"/>
              </a:ext>
            </a:extLst>
          </p:cNvPr>
          <p:cNvSpPr/>
          <p:nvPr/>
        </p:nvSpPr>
        <p:spPr>
          <a:xfrm>
            <a:off x="-18865" y="1217886"/>
            <a:ext cx="12187504" cy="1687723"/>
          </a:xfrm>
          <a:prstGeom prst="rect">
            <a:avLst/>
          </a:prstGeom>
          <a:solidFill>
            <a:srgbClr val="00206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323232"/>
              </a:solidFill>
              <a:effectLst/>
              <a:uFillTx/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BB14EDE-1184-4F98-8FBF-9FFFDACED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91" y="291648"/>
            <a:ext cx="3005171" cy="684013"/>
          </a:xfrm>
          <a:prstGeom prst="rect">
            <a:avLst/>
          </a:prstGeom>
        </p:spPr>
      </p:pic>
      <p:sp>
        <p:nvSpPr>
          <p:cNvPr id="15" name="Rectangle 69">
            <a:extLst>
              <a:ext uri="{FF2B5EF4-FFF2-40B4-BE49-F238E27FC236}">
                <a16:creationId xmlns:a16="http://schemas.microsoft.com/office/drawing/2014/main" id="{DB9AAB27-2194-4D6B-A3B6-EF535016337C}"/>
              </a:ext>
            </a:extLst>
          </p:cNvPr>
          <p:cNvSpPr txBox="1"/>
          <p:nvPr/>
        </p:nvSpPr>
        <p:spPr>
          <a:xfrm>
            <a:off x="6190466" y="3149295"/>
            <a:ext cx="5439701" cy="3102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457200" indent="-457200" defTabSz="713231">
              <a:buFont typeface="Wingdings" panose="05000000000000000000" pitchFamily="2" charset="2"/>
              <a:buChar char="§"/>
              <a:defRPr sz="3041">
                <a:latin typeface="Arial"/>
                <a:ea typeface="Arial"/>
                <a:cs typeface="Arial"/>
                <a:sym typeface="Arial"/>
              </a:defRPr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B3D5F-7777-4731-8221-FDBAB896C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833" y="3308465"/>
            <a:ext cx="11026109" cy="3257886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Social Security: 1-800-772-1213 (TTY 1-800-325-0778), Monday through Friday, 7 a.m. to 7 p.m.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https://www.ssa.gov/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Medicare: 1-800-Medicare (1-800-633-4227) TTY 1-877-486-2048, 24 hours a day, 7 days a week.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http://www.medicare.gov/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Madera Unified School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District HR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Mary Siegl –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MarySeigl@maderausd.org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or (559) 675-4500 ext. 279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CVT Member Services: (800) 288-9870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http://www.cvtrust.org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Charo Cruz –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charoc@cvtrust.org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or (800) 288-9870 ext. 114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A5FBF3-1F12-413A-8558-EAC3C2ADA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82" y="1299116"/>
            <a:ext cx="10515600" cy="1510991"/>
          </a:xfrm>
        </p:spPr>
        <p:txBody>
          <a:bodyPr>
            <a:normAutofit/>
          </a:bodyPr>
          <a:lstStyle/>
          <a:p>
            <a:pPr lvl="1">
              <a:defRPr sz="3700" b="1" spc="-200">
                <a:latin typeface="Arial"/>
                <a:ea typeface="Arial"/>
                <a:cs typeface="Arial"/>
                <a:sym typeface="Arial"/>
              </a:defRPr>
            </a:pPr>
            <a:r>
              <a:rPr lang="en-US" sz="4000" dirty="0">
                <a:solidFill>
                  <a:schemeClr val="bg1"/>
                </a:solidFill>
              </a:rPr>
              <a:t>Contact Information</a:t>
            </a:r>
            <a:endParaRPr lang="en-US" sz="4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456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FBF8E8-193C-4E3E-92E0-EA704E1F1DC4}"/>
              </a:ext>
            </a:extLst>
          </p:cNvPr>
          <p:cNvSpPr/>
          <p:nvPr/>
        </p:nvSpPr>
        <p:spPr>
          <a:xfrm>
            <a:off x="-18865" y="1217886"/>
            <a:ext cx="12187504" cy="1687723"/>
          </a:xfrm>
          <a:prstGeom prst="rect">
            <a:avLst/>
          </a:prstGeom>
          <a:solidFill>
            <a:srgbClr val="00206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323232"/>
              </a:solidFill>
              <a:effectLst/>
              <a:uFillTx/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BB14EDE-1184-4F98-8FBF-9FFFDACED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91" y="291648"/>
            <a:ext cx="3005171" cy="684013"/>
          </a:xfrm>
          <a:prstGeom prst="rect">
            <a:avLst/>
          </a:prstGeom>
        </p:spPr>
      </p:pic>
      <p:sp>
        <p:nvSpPr>
          <p:cNvPr id="15" name="Rectangle 69">
            <a:extLst>
              <a:ext uri="{FF2B5EF4-FFF2-40B4-BE49-F238E27FC236}">
                <a16:creationId xmlns:a16="http://schemas.microsoft.com/office/drawing/2014/main" id="{DB9AAB27-2194-4D6B-A3B6-EF535016337C}"/>
              </a:ext>
            </a:extLst>
          </p:cNvPr>
          <p:cNvSpPr txBox="1"/>
          <p:nvPr/>
        </p:nvSpPr>
        <p:spPr>
          <a:xfrm>
            <a:off x="6190466" y="3149295"/>
            <a:ext cx="5439701" cy="3102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457200" indent="-457200" defTabSz="713231">
              <a:buFont typeface="Wingdings" panose="05000000000000000000" pitchFamily="2" charset="2"/>
              <a:buChar char="§"/>
              <a:defRPr sz="3041">
                <a:latin typeface="Arial"/>
                <a:ea typeface="Arial"/>
                <a:cs typeface="Arial"/>
                <a:sym typeface="Arial"/>
              </a:defRPr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B3D5F-7777-4731-8221-FDBAB896C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833" y="3308465"/>
            <a:ext cx="11026109" cy="325788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Rosa Soria</a:t>
            </a:r>
          </a:p>
          <a:p>
            <a:pPr marL="0" indent="0" algn="ctr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Account Manager</a:t>
            </a:r>
          </a:p>
          <a:p>
            <a:pPr marL="0" indent="0" algn="ctr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rosas@cvtrust.org</a:t>
            </a:r>
          </a:p>
          <a:p>
            <a:pPr marL="0" indent="0" algn="ctr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California’s Valued Trust</a:t>
            </a:r>
          </a:p>
          <a:p>
            <a:pPr marL="0" indent="0" algn="ctr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520 E Herndon Avenue</a:t>
            </a:r>
          </a:p>
          <a:p>
            <a:pPr marL="0" indent="0" algn="ctr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Fresno, CA 93720</a:t>
            </a:r>
          </a:p>
          <a:p>
            <a:pPr marL="0" indent="0" algn="ctr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(800) 288-9870</a:t>
            </a:r>
          </a:p>
          <a:p>
            <a:pPr marL="0" indent="0" algn="ctr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www.CVTrust.org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A5FBF3-1F12-413A-8558-EAC3C2ADA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82" y="1299116"/>
            <a:ext cx="10515600" cy="1510991"/>
          </a:xfrm>
        </p:spPr>
        <p:txBody>
          <a:bodyPr>
            <a:normAutofit/>
          </a:bodyPr>
          <a:lstStyle/>
          <a:p>
            <a:pPr lvl="1" algn="ctr">
              <a:defRPr sz="3700" b="1" spc="-200">
                <a:latin typeface="Arial"/>
                <a:ea typeface="Arial"/>
                <a:cs typeface="Arial"/>
                <a:sym typeface="Arial"/>
              </a:defRPr>
            </a:pPr>
            <a:r>
              <a:rPr lang="en-US" sz="4000" dirty="0">
                <a:solidFill>
                  <a:schemeClr val="bg1"/>
                </a:solidFill>
              </a:rPr>
              <a:t>Thank You</a:t>
            </a:r>
            <a:endParaRPr lang="en-US" sz="4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052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FBF8E8-193C-4E3E-92E0-EA704E1F1DC4}"/>
              </a:ext>
            </a:extLst>
          </p:cNvPr>
          <p:cNvSpPr/>
          <p:nvPr/>
        </p:nvSpPr>
        <p:spPr>
          <a:xfrm>
            <a:off x="-18866" y="1217886"/>
            <a:ext cx="12210865" cy="2607494"/>
          </a:xfrm>
          <a:prstGeom prst="rect">
            <a:avLst/>
          </a:prstGeom>
          <a:solidFill>
            <a:srgbClr val="00206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323232"/>
              </a:solidFill>
              <a:effectLst/>
              <a:uFillTx/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BB14EDE-1184-4F98-8FBF-9FFFDACED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91" y="291648"/>
            <a:ext cx="3005171" cy="684013"/>
          </a:xfrm>
          <a:prstGeom prst="rect">
            <a:avLst/>
          </a:prstGeom>
        </p:spPr>
      </p:pic>
      <p:sp>
        <p:nvSpPr>
          <p:cNvPr id="15" name="Rectangle 69">
            <a:extLst>
              <a:ext uri="{FF2B5EF4-FFF2-40B4-BE49-F238E27FC236}">
                <a16:creationId xmlns:a16="http://schemas.microsoft.com/office/drawing/2014/main" id="{DB9AAB27-2194-4D6B-A3B6-EF535016337C}"/>
              </a:ext>
            </a:extLst>
          </p:cNvPr>
          <p:cNvSpPr txBox="1"/>
          <p:nvPr/>
        </p:nvSpPr>
        <p:spPr>
          <a:xfrm>
            <a:off x="6190466" y="3149295"/>
            <a:ext cx="5439701" cy="3102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457200" indent="-457200" defTabSz="713231">
              <a:buFont typeface="Wingdings" panose="05000000000000000000" pitchFamily="2" charset="2"/>
              <a:buChar char="§"/>
              <a:defRPr sz="3041">
                <a:latin typeface="Arial"/>
                <a:ea typeface="Arial"/>
                <a:cs typeface="Arial"/>
                <a:sym typeface="Arial"/>
              </a:defRPr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A5FBF3-1F12-413A-8558-EAC3C2ADA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82" y="1299116"/>
            <a:ext cx="10515600" cy="1510991"/>
          </a:xfrm>
        </p:spPr>
        <p:txBody>
          <a:bodyPr>
            <a:normAutofit fontScale="90000"/>
          </a:bodyPr>
          <a:lstStyle/>
          <a:p>
            <a:pPr lvl="1" algn="ctr">
              <a:defRPr sz="3700" b="1" spc="-200">
                <a:latin typeface="Arial"/>
                <a:ea typeface="Arial"/>
                <a:cs typeface="Arial"/>
                <a:sym typeface="Arial"/>
              </a:defRPr>
            </a:pPr>
            <a:r>
              <a:rPr lang="en-US" sz="4000" dirty="0">
                <a:solidFill>
                  <a:schemeClr val="bg1"/>
                </a:solidFill>
              </a:rPr>
              <a:t/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Medicare 101 Update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Kaiser Permanente </a:t>
            </a:r>
            <a:br>
              <a:rPr lang="en-US" sz="4000" dirty="0">
                <a:solidFill>
                  <a:schemeClr val="bg1"/>
                </a:solidFill>
              </a:rPr>
            </a:br>
            <a:endParaRPr lang="en-US" sz="4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849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EEA2C8-337B-4044-9760-1CA5AE8AD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Understanding the basics </a:t>
            </a:r>
            <a:br>
              <a:rPr lang="en-US" dirty="0"/>
            </a:br>
            <a:r>
              <a:rPr lang="en-US" dirty="0"/>
              <a:t>of Medicare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3F0AC6A-60D0-49CF-9C0D-BB4D6E6BE5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MEDICARE FOR group MEMBERS</a:t>
            </a:r>
          </a:p>
        </p:txBody>
      </p:sp>
    </p:spTree>
    <p:extLst>
      <p:ext uri="{BB962C8B-B14F-4D97-AF65-F5344CB8AC3E}">
        <p14:creationId xmlns:p14="http://schemas.microsoft.com/office/powerpoint/2010/main" val="361184422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350B85-6834-4C7E-95EA-594E537670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MEDICARE FOR group MEMBERS</a:t>
            </a: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10A199BF-51AB-49D7-ACA3-09D19C778E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1699" y="816247"/>
            <a:ext cx="4480560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/>
              <a:t>Who can </a:t>
            </a:r>
            <a:r>
              <a:rPr sz="2600" spc="-5" dirty="0"/>
              <a:t>join</a:t>
            </a:r>
            <a:r>
              <a:rPr sz="2600" spc="-100" dirty="0"/>
              <a:t> </a:t>
            </a:r>
            <a:r>
              <a:rPr sz="2600" spc="-5" dirty="0"/>
              <a:t>Medicare?</a:t>
            </a:r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6E4AFA90-4878-40AF-AF0A-A27E4D624E6C}"/>
              </a:ext>
            </a:extLst>
          </p:cNvPr>
          <p:cNvSpPr txBox="1"/>
          <p:nvPr/>
        </p:nvSpPr>
        <p:spPr>
          <a:xfrm>
            <a:off x="901700" y="1534115"/>
            <a:ext cx="4856480" cy="2165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You’re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eligible to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join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Medicare</a:t>
            </a:r>
            <a:r>
              <a:rPr kumimoji="0" sz="1600" b="1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if: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609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You’re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65 or</a:t>
            </a:r>
            <a:r>
              <a:rPr kumimoji="0" sz="16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older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609600" marR="0" lvl="0" indent="0" algn="l" defTabSz="914400" rtl="0" eaLnBrk="1" fontAlgn="auto" latinLnBrk="0" hangingPunct="1">
              <a:lnSpc>
                <a:spcPct val="100000"/>
              </a:lnSpc>
              <a:spcBef>
                <a:spcPts val="16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You’re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under 65, but live with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6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disability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01700" marR="0" lvl="0" indent="-127635" algn="l" defTabSz="914400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902335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Must be eligible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Social Security</a:t>
            </a:r>
            <a:r>
              <a:rPr kumimoji="0" sz="16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disability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01700" marR="0" lvl="0" indent="-127635" algn="l" defTabSz="914400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902335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Requires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2-year waiting</a:t>
            </a:r>
            <a:r>
              <a:rPr kumimoji="0" sz="16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period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1DB9B1A7-6332-46C9-B7DA-AB6996AA3290}"/>
              </a:ext>
            </a:extLst>
          </p:cNvPr>
          <p:cNvSpPr txBox="1"/>
          <p:nvPr/>
        </p:nvSpPr>
        <p:spPr>
          <a:xfrm>
            <a:off x="6579029" y="2067808"/>
            <a:ext cx="4625340" cy="980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have end-stage renal (kidney) disease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(ESRD)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6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have amyotrophic lateral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sclerosis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(ALS)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B85B086E-C4C9-48C5-BDCB-42F9DBC875C2}"/>
              </a:ext>
            </a:extLst>
          </p:cNvPr>
          <p:cNvSpPr/>
          <p:nvPr/>
        </p:nvSpPr>
        <p:spPr>
          <a:xfrm>
            <a:off x="7849946" y="4222953"/>
            <a:ext cx="3411080" cy="1601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1BEBC0C8-3EE9-4655-A1D9-8DE6658A38BB}"/>
              </a:ext>
            </a:extLst>
          </p:cNvPr>
          <p:cNvSpPr/>
          <p:nvPr/>
        </p:nvSpPr>
        <p:spPr>
          <a:xfrm>
            <a:off x="914400" y="4222953"/>
            <a:ext cx="3411067" cy="1601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EB3C726D-BBD0-4E4C-B941-5D84B5B0B184}"/>
              </a:ext>
            </a:extLst>
          </p:cNvPr>
          <p:cNvSpPr/>
          <p:nvPr/>
        </p:nvSpPr>
        <p:spPr>
          <a:xfrm>
            <a:off x="4390313" y="4222953"/>
            <a:ext cx="3411080" cy="1601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D9D3582-1FAB-498A-A983-E30A8945801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09882" y="1987687"/>
            <a:ext cx="447040" cy="402336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98043175-34FE-434D-BFE4-F00A4617DA3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09882" y="2704291"/>
            <a:ext cx="447040" cy="402336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9837ED2B-5AC7-4A43-8F2A-8FE1F5555FB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034331" y="1987687"/>
            <a:ext cx="447040" cy="402336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A79C498D-DAB0-4696-BDE8-D63E93143B9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034331" y="2704291"/>
            <a:ext cx="447040" cy="402336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19DEA3-FD55-410B-8527-0A15ABE03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23C7C7-B0FF-451D-99FE-9EA893039DF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57185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350B85-6834-4C7E-95EA-594E537670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MEDICARE FOR GROUP MEMBERS</a:t>
            </a:r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3C5004E8-EBC7-4946-BF9E-8F6E81E9B2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1699" y="811894"/>
            <a:ext cx="457200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/>
              <a:t>What </a:t>
            </a:r>
            <a:r>
              <a:rPr sz="2600" spc="-5" dirty="0"/>
              <a:t>is</a:t>
            </a:r>
            <a:r>
              <a:rPr sz="2600" spc="-100" dirty="0"/>
              <a:t> </a:t>
            </a:r>
            <a:r>
              <a:rPr sz="2600" spc="-5" dirty="0"/>
              <a:t>Medicare?</a:t>
            </a:r>
          </a:p>
        </p:txBody>
      </p:sp>
      <p:sp>
        <p:nvSpPr>
          <p:cNvPr id="25" name="object 6">
            <a:extLst>
              <a:ext uri="{FF2B5EF4-FFF2-40B4-BE49-F238E27FC236}">
                <a16:creationId xmlns:a16="http://schemas.microsoft.com/office/drawing/2014/main" id="{C61ACE7C-6CCE-4584-9467-039C024B497F}"/>
              </a:ext>
            </a:extLst>
          </p:cNvPr>
          <p:cNvSpPr/>
          <p:nvPr/>
        </p:nvSpPr>
        <p:spPr>
          <a:xfrm>
            <a:off x="6134201" y="3047682"/>
            <a:ext cx="2522220" cy="2896235"/>
          </a:xfrm>
          <a:custGeom>
            <a:avLst/>
            <a:gdLst/>
            <a:ahLst/>
            <a:cxnLst/>
            <a:rect l="l" t="t" r="r" b="b"/>
            <a:pathLst>
              <a:path w="2522220" h="2896235">
                <a:moveTo>
                  <a:pt x="0" y="2895917"/>
                </a:moveTo>
                <a:lnTo>
                  <a:pt x="2521623" y="2895917"/>
                </a:lnTo>
                <a:lnTo>
                  <a:pt x="2521623" y="0"/>
                </a:lnTo>
                <a:lnTo>
                  <a:pt x="0" y="0"/>
                </a:lnTo>
                <a:lnTo>
                  <a:pt x="0" y="2895917"/>
                </a:lnTo>
                <a:close/>
              </a:path>
            </a:pathLst>
          </a:custGeom>
          <a:solidFill>
            <a:srgbClr val="D4EA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id="{68A1CB3E-993E-4D26-87A8-5D7A00C4CFF1}"/>
              </a:ext>
            </a:extLst>
          </p:cNvPr>
          <p:cNvSpPr txBox="1"/>
          <p:nvPr/>
        </p:nvSpPr>
        <p:spPr>
          <a:xfrm>
            <a:off x="6134201" y="4740864"/>
            <a:ext cx="2522220" cy="86995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R="17780" algn="ctr">
              <a:lnSpc>
                <a:spcPct val="100000"/>
              </a:lnSpc>
              <a:spcBef>
                <a:spcPts val="500"/>
              </a:spcBef>
            </a:pPr>
            <a:r>
              <a:rPr sz="1600" b="1" spc="-35" dirty="0">
                <a:latin typeface="Arial"/>
                <a:cs typeface="Arial"/>
              </a:rPr>
              <a:t>PART</a:t>
            </a:r>
            <a:r>
              <a:rPr sz="1600" b="1" spc="-9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  <a:p>
            <a:pPr marR="17145" algn="ctr">
              <a:lnSpc>
                <a:spcPct val="100000"/>
              </a:lnSpc>
              <a:spcBef>
                <a:spcPts val="400"/>
              </a:spcBef>
            </a:pPr>
            <a:r>
              <a:rPr sz="1600" dirty="0">
                <a:latin typeface="Arial"/>
                <a:cs typeface="Arial"/>
              </a:rPr>
              <a:t>Prescription</a:t>
            </a:r>
            <a:endParaRPr sz="1600">
              <a:latin typeface="Arial"/>
              <a:cs typeface="Arial"/>
            </a:endParaRPr>
          </a:p>
          <a:p>
            <a:pPr marR="17780" algn="ctr">
              <a:lnSpc>
                <a:spcPct val="100000"/>
              </a:lnSpc>
              <a:spcBef>
                <a:spcPts val="80"/>
              </a:spcBef>
            </a:pPr>
            <a:r>
              <a:rPr sz="1600" spc="-5" dirty="0">
                <a:latin typeface="Arial"/>
                <a:cs typeface="Arial"/>
              </a:rPr>
              <a:t>Drug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Coverage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8">
            <a:extLst>
              <a:ext uri="{FF2B5EF4-FFF2-40B4-BE49-F238E27FC236}">
                <a16:creationId xmlns:a16="http://schemas.microsoft.com/office/drawing/2014/main" id="{C8779F0D-F482-48E7-AD90-5332482C1295}"/>
              </a:ext>
            </a:extLst>
          </p:cNvPr>
          <p:cNvSpPr/>
          <p:nvPr/>
        </p:nvSpPr>
        <p:spPr>
          <a:xfrm>
            <a:off x="914755" y="3047682"/>
            <a:ext cx="2522220" cy="2597785"/>
          </a:xfrm>
          <a:custGeom>
            <a:avLst/>
            <a:gdLst/>
            <a:ahLst/>
            <a:cxnLst/>
            <a:rect l="l" t="t" r="r" b="b"/>
            <a:pathLst>
              <a:path w="2522220" h="2597785">
                <a:moveTo>
                  <a:pt x="0" y="2597277"/>
                </a:moveTo>
                <a:lnTo>
                  <a:pt x="2521623" y="2597277"/>
                </a:lnTo>
                <a:lnTo>
                  <a:pt x="2521623" y="0"/>
                </a:lnTo>
                <a:lnTo>
                  <a:pt x="0" y="0"/>
                </a:lnTo>
                <a:lnTo>
                  <a:pt x="0" y="2597277"/>
                </a:lnTo>
                <a:close/>
              </a:path>
            </a:pathLst>
          </a:custGeom>
          <a:solidFill>
            <a:srgbClr val="D4EA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9">
            <a:extLst>
              <a:ext uri="{FF2B5EF4-FFF2-40B4-BE49-F238E27FC236}">
                <a16:creationId xmlns:a16="http://schemas.microsoft.com/office/drawing/2014/main" id="{DBC5B85B-B7CD-422D-88BC-AA1BC59C0C93}"/>
              </a:ext>
            </a:extLst>
          </p:cNvPr>
          <p:cNvSpPr txBox="1"/>
          <p:nvPr/>
        </p:nvSpPr>
        <p:spPr>
          <a:xfrm>
            <a:off x="1315095" y="4740864"/>
            <a:ext cx="1708150" cy="61595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500"/>
              </a:spcBef>
            </a:pPr>
            <a:r>
              <a:rPr sz="1600" b="1" spc="-35" dirty="0">
                <a:latin typeface="Arial"/>
                <a:cs typeface="Arial"/>
              </a:rPr>
              <a:t>PART</a:t>
            </a:r>
            <a:r>
              <a:rPr sz="1600" b="1" spc="-1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1600" spc="-5" dirty="0">
                <a:latin typeface="Arial"/>
                <a:cs typeface="Arial"/>
              </a:rPr>
              <a:t>Hospital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Insurance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10">
            <a:extLst>
              <a:ext uri="{FF2B5EF4-FFF2-40B4-BE49-F238E27FC236}">
                <a16:creationId xmlns:a16="http://schemas.microsoft.com/office/drawing/2014/main" id="{02D50492-EF96-4899-A076-B18543829035}"/>
              </a:ext>
            </a:extLst>
          </p:cNvPr>
          <p:cNvSpPr/>
          <p:nvPr/>
        </p:nvSpPr>
        <p:spPr>
          <a:xfrm>
            <a:off x="3523526" y="3047682"/>
            <a:ext cx="2522220" cy="2597785"/>
          </a:xfrm>
          <a:custGeom>
            <a:avLst/>
            <a:gdLst/>
            <a:ahLst/>
            <a:cxnLst/>
            <a:rect l="l" t="t" r="r" b="b"/>
            <a:pathLst>
              <a:path w="2522220" h="2597785">
                <a:moveTo>
                  <a:pt x="0" y="2597277"/>
                </a:moveTo>
                <a:lnTo>
                  <a:pt x="2521623" y="2597277"/>
                </a:lnTo>
                <a:lnTo>
                  <a:pt x="2521623" y="0"/>
                </a:lnTo>
                <a:lnTo>
                  <a:pt x="0" y="0"/>
                </a:lnTo>
                <a:lnTo>
                  <a:pt x="0" y="2597277"/>
                </a:lnTo>
                <a:close/>
              </a:path>
            </a:pathLst>
          </a:custGeom>
          <a:solidFill>
            <a:srgbClr val="D4EA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1">
            <a:extLst>
              <a:ext uri="{FF2B5EF4-FFF2-40B4-BE49-F238E27FC236}">
                <a16:creationId xmlns:a16="http://schemas.microsoft.com/office/drawing/2014/main" id="{459C4378-507F-4999-90D6-A351E011CFA2}"/>
              </a:ext>
            </a:extLst>
          </p:cNvPr>
          <p:cNvSpPr txBox="1"/>
          <p:nvPr/>
        </p:nvSpPr>
        <p:spPr>
          <a:xfrm>
            <a:off x="3940703" y="4740864"/>
            <a:ext cx="1675130" cy="61595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00"/>
              </a:spcBef>
            </a:pPr>
            <a:r>
              <a:rPr sz="1600" b="1" spc="-35" dirty="0">
                <a:latin typeface="Arial"/>
                <a:cs typeface="Arial"/>
              </a:rPr>
              <a:t>PART</a:t>
            </a:r>
            <a:r>
              <a:rPr sz="1600" b="1" spc="-9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1600" spc="-5" dirty="0">
                <a:latin typeface="Arial"/>
                <a:cs typeface="Arial"/>
              </a:rPr>
              <a:t>Medical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Insurance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12">
            <a:extLst>
              <a:ext uri="{FF2B5EF4-FFF2-40B4-BE49-F238E27FC236}">
                <a16:creationId xmlns:a16="http://schemas.microsoft.com/office/drawing/2014/main" id="{17F6B9D2-3E63-4C0D-BD44-50A92D9D5226}"/>
              </a:ext>
            </a:extLst>
          </p:cNvPr>
          <p:cNvSpPr/>
          <p:nvPr/>
        </p:nvSpPr>
        <p:spPr>
          <a:xfrm>
            <a:off x="8742971" y="3044951"/>
            <a:ext cx="2522220" cy="2896235"/>
          </a:xfrm>
          <a:custGeom>
            <a:avLst/>
            <a:gdLst/>
            <a:ahLst/>
            <a:cxnLst/>
            <a:rect l="l" t="t" r="r" b="b"/>
            <a:pathLst>
              <a:path w="2522220" h="2896235">
                <a:moveTo>
                  <a:pt x="0" y="2895917"/>
                </a:moveTo>
                <a:lnTo>
                  <a:pt x="2521623" y="2895917"/>
                </a:lnTo>
                <a:lnTo>
                  <a:pt x="2521623" y="0"/>
                </a:lnTo>
                <a:lnTo>
                  <a:pt x="0" y="0"/>
                </a:lnTo>
                <a:lnTo>
                  <a:pt x="0" y="2895917"/>
                </a:lnTo>
                <a:close/>
              </a:path>
            </a:pathLst>
          </a:custGeom>
          <a:solidFill>
            <a:srgbClr val="D4EA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3">
            <a:extLst>
              <a:ext uri="{FF2B5EF4-FFF2-40B4-BE49-F238E27FC236}">
                <a16:creationId xmlns:a16="http://schemas.microsoft.com/office/drawing/2014/main" id="{D630FCD5-5E3F-478A-AFC6-96BA5ED64A63}"/>
              </a:ext>
            </a:extLst>
          </p:cNvPr>
          <p:cNvSpPr txBox="1"/>
          <p:nvPr/>
        </p:nvSpPr>
        <p:spPr>
          <a:xfrm>
            <a:off x="8742971" y="4792070"/>
            <a:ext cx="2522220" cy="1072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b="1" spc="-35" dirty="0">
                <a:latin typeface="Arial"/>
                <a:cs typeface="Arial"/>
              </a:rPr>
              <a:t>PART</a:t>
            </a:r>
            <a:r>
              <a:rPr sz="1600" b="1" spc="-9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"/>
              </a:spcBef>
            </a:pPr>
            <a:r>
              <a:rPr sz="1600" b="1" spc="-5" dirty="0">
                <a:latin typeface="Arial"/>
                <a:cs typeface="Arial"/>
              </a:rPr>
              <a:t>(Medicare</a:t>
            </a:r>
            <a:r>
              <a:rPr sz="1600" b="1" spc="-15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Advantage)</a:t>
            </a:r>
            <a:endParaRPr sz="16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400"/>
              </a:spcBef>
            </a:pPr>
            <a:r>
              <a:rPr sz="1600" dirty="0">
                <a:latin typeface="Arial"/>
                <a:cs typeface="Arial"/>
              </a:rPr>
              <a:t>Includes Part A,</a:t>
            </a:r>
            <a:r>
              <a:rPr sz="1600" spc="-19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sz="1600" spc="-5" dirty="0">
                <a:latin typeface="Arial"/>
                <a:cs typeface="Arial"/>
              </a:rPr>
              <a:t>and usually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14">
            <a:extLst>
              <a:ext uri="{FF2B5EF4-FFF2-40B4-BE49-F238E27FC236}">
                <a16:creationId xmlns:a16="http://schemas.microsoft.com/office/drawing/2014/main" id="{37D8F572-1AD1-4B6E-9236-3A310363C3FC}"/>
              </a:ext>
            </a:extLst>
          </p:cNvPr>
          <p:cNvSpPr txBox="1"/>
          <p:nvPr/>
        </p:nvSpPr>
        <p:spPr>
          <a:xfrm>
            <a:off x="910484" y="1284838"/>
            <a:ext cx="7832487" cy="1498600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39700" indent="-127000">
              <a:lnSpc>
                <a:spcPct val="100000"/>
              </a:lnSpc>
              <a:spcBef>
                <a:spcPts val="1080"/>
              </a:spcBef>
              <a:buChar char="•"/>
              <a:tabLst>
                <a:tab pos="140335" algn="l"/>
              </a:tabLst>
            </a:pPr>
            <a:r>
              <a:rPr sz="1600" spc="-5" dirty="0">
                <a:latin typeface="Arial"/>
                <a:cs typeface="Arial"/>
              </a:rPr>
              <a:t>Medicare is </a:t>
            </a:r>
            <a:r>
              <a:rPr sz="1600" dirty="0">
                <a:latin typeface="Arial"/>
                <a:cs typeface="Arial"/>
              </a:rPr>
              <a:t>a federally funded </a:t>
            </a:r>
            <a:r>
              <a:rPr sz="1600" spc="-5" dirty="0">
                <a:latin typeface="Arial"/>
                <a:cs typeface="Arial"/>
              </a:rPr>
              <a:t>health insurance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program</a:t>
            </a:r>
            <a:r>
              <a:rPr lang="en-US" sz="1600" spc="-5" dirty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 marL="139700" indent="-127000">
              <a:lnSpc>
                <a:spcPct val="100000"/>
              </a:lnSpc>
              <a:spcBef>
                <a:spcPts val="980"/>
              </a:spcBef>
              <a:buChar char="•"/>
              <a:tabLst>
                <a:tab pos="140335" algn="l"/>
              </a:tabLst>
            </a:pPr>
            <a:r>
              <a:rPr sz="1600" spc="-5" dirty="0">
                <a:latin typeface="Arial"/>
                <a:cs typeface="Arial"/>
              </a:rPr>
              <a:t>Medicare was established in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1965</a:t>
            </a:r>
            <a:r>
              <a:rPr lang="en-US" sz="1600" spc="-5" dirty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 marL="139700" indent="-127000">
              <a:lnSpc>
                <a:spcPct val="100000"/>
              </a:lnSpc>
              <a:spcBef>
                <a:spcPts val="980"/>
              </a:spcBef>
              <a:buChar char="•"/>
              <a:tabLst>
                <a:tab pos="140335" algn="l"/>
              </a:tabLst>
            </a:pPr>
            <a:r>
              <a:rPr sz="1600" spc="-5" dirty="0">
                <a:latin typeface="Arial"/>
                <a:cs typeface="Arial"/>
              </a:rPr>
              <a:t>Medicare is administered by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spc="-5" dirty="0">
                <a:latin typeface="Arial"/>
                <a:cs typeface="Arial"/>
              </a:rPr>
              <a:t>Centers </a:t>
            </a:r>
            <a:r>
              <a:rPr sz="1600" dirty="0">
                <a:latin typeface="Arial"/>
                <a:cs typeface="Arial"/>
              </a:rPr>
              <a:t>for </a:t>
            </a:r>
            <a:r>
              <a:rPr sz="1600" spc="-5" dirty="0">
                <a:latin typeface="Arial"/>
                <a:cs typeface="Arial"/>
              </a:rPr>
              <a:t>Medicare </a:t>
            </a:r>
            <a:r>
              <a:rPr sz="1600" dirty="0">
                <a:latin typeface="Arial"/>
                <a:cs typeface="Arial"/>
              </a:rPr>
              <a:t>&amp; </a:t>
            </a:r>
            <a:r>
              <a:rPr sz="1600" spc="-5" dirty="0">
                <a:latin typeface="Arial"/>
                <a:cs typeface="Arial"/>
              </a:rPr>
              <a:t>Medicaid </a:t>
            </a:r>
            <a:r>
              <a:rPr sz="1600" dirty="0">
                <a:latin typeface="Arial"/>
                <a:cs typeface="Arial"/>
              </a:rPr>
              <a:t>Services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(CMS)</a:t>
            </a:r>
            <a:r>
              <a:rPr lang="en-US" sz="1600" spc="-5" dirty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 marL="139700" indent="-127000">
              <a:lnSpc>
                <a:spcPct val="100000"/>
              </a:lnSpc>
              <a:spcBef>
                <a:spcPts val="980"/>
              </a:spcBef>
              <a:buChar char="•"/>
              <a:tabLst>
                <a:tab pos="140335" algn="l"/>
              </a:tabLst>
            </a:pPr>
            <a:r>
              <a:rPr lang="en-US" sz="1600" dirty="0">
                <a:latin typeface="Arial"/>
                <a:cs typeface="Arial"/>
              </a:rPr>
              <a:t>Medicare i</a:t>
            </a:r>
            <a:r>
              <a:rPr sz="1600" dirty="0">
                <a:latin typeface="Arial"/>
                <a:cs typeface="Arial"/>
              </a:rPr>
              <a:t>ncludes 4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parts: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4" name="object 15">
            <a:extLst>
              <a:ext uri="{FF2B5EF4-FFF2-40B4-BE49-F238E27FC236}">
                <a16:creationId xmlns:a16="http://schemas.microsoft.com/office/drawing/2014/main" id="{522E4505-A845-4D8F-9EA3-80ACB1B0D161}"/>
              </a:ext>
            </a:extLst>
          </p:cNvPr>
          <p:cNvSpPr/>
          <p:nvPr/>
        </p:nvSpPr>
        <p:spPr>
          <a:xfrm>
            <a:off x="914400" y="5641847"/>
            <a:ext cx="5130800" cy="302260"/>
          </a:xfrm>
          <a:custGeom>
            <a:avLst/>
            <a:gdLst/>
            <a:ahLst/>
            <a:cxnLst/>
            <a:rect l="l" t="t" r="r" b="b"/>
            <a:pathLst>
              <a:path w="5130800" h="302260">
                <a:moveTo>
                  <a:pt x="0" y="301751"/>
                </a:moveTo>
                <a:lnTo>
                  <a:pt x="5130749" y="301751"/>
                </a:lnTo>
                <a:lnTo>
                  <a:pt x="5130749" y="0"/>
                </a:lnTo>
                <a:lnTo>
                  <a:pt x="0" y="0"/>
                </a:lnTo>
                <a:lnTo>
                  <a:pt x="0" y="301751"/>
                </a:lnTo>
                <a:close/>
              </a:path>
            </a:pathLst>
          </a:custGeom>
          <a:solidFill>
            <a:srgbClr val="0078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16">
            <a:extLst>
              <a:ext uri="{FF2B5EF4-FFF2-40B4-BE49-F238E27FC236}">
                <a16:creationId xmlns:a16="http://schemas.microsoft.com/office/drawing/2014/main" id="{E6ACDC7D-F606-496C-8B03-8FF9A00F1ADB}"/>
              </a:ext>
            </a:extLst>
          </p:cNvPr>
          <p:cNvSpPr txBox="1"/>
          <p:nvPr/>
        </p:nvSpPr>
        <p:spPr>
          <a:xfrm>
            <a:off x="2776588" y="5670814"/>
            <a:ext cx="14192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Original</a:t>
            </a:r>
            <a:r>
              <a:rPr sz="1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Medicare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17">
            <a:extLst>
              <a:ext uri="{FF2B5EF4-FFF2-40B4-BE49-F238E27FC236}">
                <a16:creationId xmlns:a16="http://schemas.microsoft.com/office/drawing/2014/main" id="{7A0D403F-C7BB-4A7C-A168-D98DB03DBE4A}"/>
              </a:ext>
            </a:extLst>
          </p:cNvPr>
          <p:cNvSpPr/>
          <p:nvPr/>
        </p:nvSpPr>
        <p:spPr>
          <a:xfrm>
            <a:off x="1506374" y="3195538"/>
            <a:ext cx="1451610" cy="1451610"/>
          </a:xfrm>
          <a:custGeom>
            <a:avLst/>
            <a:gdLst/>
            <a:ahLst/>
            <a:cxnLst/>
            <a:rect l="l" t="t" r="r" b="b"/>
            <a:pathLst>
              <a:path w="1451610" h="1451610">
                <a:moveTo>
                  <a:pt x="725627" y="0"/>
                </a:moveTo>
                <a:lnTo>
                  <a:pt x="677917" y="1543"/>
                </a:lnTo>
                <a:lnTo>
                  <a:pt x="631031" y="6109"/>
                </a:lnTo>
                <a:lnTo>
                  <a:pt x="585065" y="13603"/>
                </a:lnTo>
                <a:lnTo>
                  <a:pt x="540114" y="23929"/>
                </a:lnTo>
                <a:lnTo>
                  <a:pt x="496274" y="36992"/>
                </a:lnTo>
                <a:lnTo>
                  <a:pt x="453640" y="52695"/>
                </a:lnTo>
                <a:lnTo>
                  <a:pt x="412309" y="70943"/>
                </a:lnTo>
                <a:lnTo>
                  <a:pt x="372375" y="91640"/>
                </a:lnTo>
                <a:lnTo>
                  <a:pt x="333934" y="114691"/>
                </a:lnTo>
                <a:lnTo>
                  <a:pt x="297083" y="140001"/>
                </a:lnTo>
                <a:lnTo>
                  <a:pt x="261915" y="167473"/>
                </a:lnTo>
                <a:lnTo>
                  <a:pt x="228528" y="197013"/>
                </a:lnTo>
                <a:lnTo>
                  <a:pt x="197017" y="228524"/>
                </a:lnTo>
                <a:lnTo>
                  <a:pt x="167477" y="261910"/>
                </a:lnTo>
                <a:lnTo>
                  <a:pt x="140005" y="297077"/>
                </a:lnTo>
                <a:lnTo>
                  <a:pt x="114695" y="333929"/>
                </a:lnTo>
                <a:lnTo>
                  <a:pt x="91643" y="372369"/>
                </a:lnTo>
                <a:lnTo>
                  <a:pt x="70945" y="412303"/>
                </a:lnTo>
                <a:lnTo>
                  <a:pt x="52696" y="453635"/>
                </a:lnTo>
                <a:lnTo>
                  <a:pt x="36993" y="496269"/>
                </a:lnTo>
                <a:lnTo>
                  <a:pt x="23930" y="540110"/>
                </a:lnTo>
                <a:lnTo>
                  <a:pt x="13604" y="585062"/>
                </a:lnTo>
                <a:lnTo>
                  <a:pt x="6110" y="631029"/>
                </a:lnTo>
                <a:lnTo>
                  <a:pt x="1543" y="677916"/>
                </a:lnTo>
                <a:lnTo>
                  <a:pt x="0" y="725627"/>
                </a:lnTo>
                <a:lnTo>
                  <a:pt x="1543" y="773336"/>
                </a:lnTo>
                <a:lnTo>
                  <a:pt x="6110" y="820222"/>
                </a:lnTo>
                <a:lnTo>
                  <a:pt x="13604" y="866188"/>
                </a:lnTo>
                <a:lnTo>
                  <a:pt x="23930" y="911138"/>
                </a:lnTo>
                <a:lnTo>
                  <a:pt x="36993" y="954978"/>
                </a:lnTo>
                <a:lnTo>
                  <a:pt x="52696" y="997611"/>
                </a:lnTo>
                <a:lnTo>
                  <a:pt x="70945" y="1038942"/>
                </a:lnTo>
                <a:lnTo>
                  <a:pt x="91643" y="1078875"/>
                </a:lnTo>
                <a:lnTo>
                  <a:pt x="114695" y="1117315"/>
                </a:lnTo>
                <a:lnTo>
                  <a:pt x="140005" y="1154166"/>
                </a:lnTo>
                <a:lnTo>
                  <a:pt x="167477" y="1189333"/>
                </a:lnTo>
                <a:lnTo>
                  <a:pt x="197017" y="1222719"/>
                </a:lnTo>
                <a:lnTo>
                  <a:pt x="228528" y="1254229"/>
                </a:lnTo>
                <a:lnTo>
                  <a:pt x="261915" y="1283768"/>
                </a:lnTo>
                <a:lnTo>
                  <a:pt x="297083" y="1311240"/>
                </a:lnTo>
                <a:lnTo>
                  <a:pt x="333934" y="1336550"/>
                </a:lnTo>
                <a:lnTo>
                  <a:pt x="372375" y="1359601"/>
                </a:lnTo>
                <a:lnTo>
                  <a:pt x="412309" y="1380298"/>
                </a:lnTo>
                <a:lnTo>
                  <a:pt x="453640" y="1398546"/>
                </a:lnTo>
                <a:lnTo>
                  <a:pt x="496274" y="1414249"/>
                </a:lnTo>
                <a:lnTo>
                  <a:pt x="540114" y="1427311"/>
                </a:lnTo>
                <a:lnTo>
                  <a:pt x="585065" y="1437637"/>
                </a:lnTo>
                <a:lnTo>
                  <a:pt x="631031" y="1445131"/>
                </a:lnTo>
                <a:lnTo>
                  <a:pt x="677917" y="1449698"/>
                </a:lnTo>
                <a:lnTo>
                  <a:pt x="725627" y="1451241"/>
                </a:lnTo>
                <a:lnTo>
                  <a:pt x="773336" y="1449698"/>
                </a:lnTo>
                <a:lnTo>
                  <a:pt x="820222" y="1445131"/>
                </a:lnTo>
                <a:lnTo>
                  <a:pt x="866188" y="1437637"/>
                </a:lnTo>
                <a:lnTo>
                  <a:pt x="911139" y="1427311"/>
                </a:lnTo>
                <a:lnTo>
                  <a:pt x="954979" y="1414249"/>
                </a:lnTo>
                <a:lnTo>
                  <a:pt x="997613" y="1398546"/>
                </a:lnTo>
                <a:lnTo>
                  <a:pt x="1038945" y="1380298"/>
                </a:lnTo>
                <a:lnTo>
                  <a:pt x="1078879" y="1359601"/>
                </a:lnTo>
                <a:lnTo>
                  <a:pt x="1117319" y="1336550"/>
                </a:lnTo>
                <a:lnTo>
                  <a:pt x="1154171" y="1311240"/>
                </a:lnTo>
                <a:lnTo>
                  <a:pt x="1189338" y="1283768"/>
                </a:lnTo>
                <a:lnTo>
                  <a:pt x="1222725" y="1254229"/>
                </a:lnTo>
                <a:lnTo>
                  <a:pt x="1254236" y="1222719"/>
                </a:lnTo>
                <a:lnTo>
                  <a:pt x="1283776" y="1189333"/>
                </a:lnTo>
                <a:lnTo>
                  <a:pt x="1311249" y="1154166"/>
                </a:lnTo>
                <a:lnTo>
                  <a:pt x="1336559" y="1117315"/>
                </a:lnTo>
                <a:lnTo>
                  <a:pt x="1359611" y="1078875"/>
                </a:lnTo>
                <a:lnTo>
                  <a:pt x="1380309" y="1038942"/>
                </a:lnTo>
                <a:lnTo>
                  <a:pt x="1398557" y="997611"/>
                </a:lnTo>
                <a:lnTo>
                  <a:pt x="1414261" y="954978"/>
                </a:lnTo>
                <a:lnTo>
                  <a:pt x="1427323" y="911138"/>
                </a:lnTo>
                <a:lnTo>
                  <a:pt x="1437649" y="866188"/>
                </a:lnTo>
                <a:lnTo>
                  <a:pt x="1445144" y="820222"/>
                </a:lnTo>
                <a:lnTo>
                  <a:pt x="1449710" y="773336"/>
                </a:lnTo>
                <a:lnTo>
                  <a:pt x="1451254" y="725627"/>
                </a:lnTo>
                <a:lnTo>
                  <a:pt x="1449710" y="677916"/>
                </a:lnTo>
                <a:lnTo>
                  <a:pt x="1445144" y="631029"/>
                </a:lnTo>
                <a:lnTo>
                  <a:pt x="1437649" y="585062"/>
                </a:lnTo>
                <a:lnTo>
                  <a:pt x="1427323" y="540110"/>
                </a:lnTo>
                <a:lnTo>
                  <a:pt x="1414261" y="496269"/>
                </a:lnTo>
                <a:lnTo>
                  <a:pt x="1398557" y="453635"/>
                </a:lnTo>
                <a:lnTo>
                  <a:pt x="1380309" y="412303"/>
                </a:lnTo>
                <a:lnTo>
                  <a:pt x="1359611" y="372369"/>
                </a:lnTo>
                <a:lnTo>
                  <a:pt x="1336559" y="333929"/>
                </a:lnTo>
                <a:lnTo>
                  <a:pt x="1311249" y="297077"/>
                </a:lnTo>
                <a:lnTo>
                  <a:pt x="1283776" y="261910"/>
                </a:lnTo>
                <a:lnTo>
                  <a:pt x="1254236" y="228524"/>
                </a:lnTo>
                <a:lnTo>
                  <a:pt x="1222725" y="197013"/>
                </a:lnTo>
                <a:lnTo>
                  <a:pt x="1189338" y="167473"/>
                </a:lnTo>
                <a:lnTo>
                  <a:pt x="1154171" y="140001"/>
                </a:lnTo>
                <a:lnTo>
                  <a:pt x="1117319" y="114691"/>
                </a:lnTo>
                <a:lnTo>
                  <a:pt x="1078879" y="91640"/>
                </a:lnTo>
                <a:lnTo>
                  <a:pt x="1038945" y="70943"/>
                </a:lnTo>
                <a:lnTo>
                  <a:pt x="997613" y="52695"/>
                </a:lnTo>
                <a:lnTo>
                  <a:pt x="954979" y="36992"/>
                </a:lnTo>
                <a:lnTo>
                  <a:pt x="911139" y="23929"/>
                </a:lnTo>
                <a:lnTo>
                  <a:pt x="866188" y="13603"/>
                </a:lnTo>
                <a:lnTo>
                  <a:pt x="820222" y="6109"/>
                </a:lnTo>
                <a:lnTo>
                  <a:pt x="773336" y="1543"/>
                </a:lnTo>
                <a:lnTo>
                  <a:pt x="7256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37">
            <a:extLst>
              <a:ext uri="{FF2B5EF4-FFF2-40B4-BE49-F238E27FC236}">
                <a16:creationId xmlns:a16="http://schemas.microsoft.com/office/drawing/2014/main" id="{018A6983-52D6-40D2-88E8-1C7873DFADF7}"/>
              </a:ext>
            </a:extLst>
          </p:cNvPr>
          <p:cNvSpPr/>
          <p:nvPr/>
        </p:nvSpPr>
        <p:spPr>
          <a:xfrm>
            <a:off x="9290841" y="3195537"/>
            <a:ext cx="1451610" cy="1451610"/>
          </a:xfrm>
          <a:custGeom>
            <a:avLst/>
            <a:gdLst/>
            <a:ahLst/>
            <a:cxnLst/>
            <a:rect l="l" t="t" r="r" b="b"/>
            <a:pathLst>
              <a:path w="1451609" h="1451610">
                <a:moveTo>
                  <a:pt x="725639" y="0"/>
                </a:moveTo>
                <a:lnTo>
                  <a:pt x="677928" y="1543"/>
                </a:lnTo>
                <a:lnTo>
                  <a:pt x="631041" y="6110"/>
                </a:lnTo>
                <a:lnTo>
                  <a:pt x="585074" y="13604"/>
                </a:lnTo>
                <a:lnTo>
                  <a:pt x="540122" y="23930"/>
                </a:lnTo>
                <a:lnTo>
                  <a:pt x="496281" y="36993"/>
                </a:lnTo>
                <a:lnTo>
                  <a:pt x="453646" y="52696"/>
                </a:lnTo>
                <a:lnTo>
                  <a:pt x="412314" y="70945"/>
                </a:lnTo>
                <a:lnTo>
                  <a:pt x="372379" y="91643"/>
                </a:lnTo>
                <a:lnTo>
                  <a:pt x="333938" y="114695"/>
                </a:lnTo>
                <a:lnTo>
                  <a:pt x="297085" y="140005"/>
                </a:lnTo>
                <a:lnTo>
                  <a:pt x="261918" y="167477"/>
                </a:lnTo>
                <a:lnTo>
                  <a:pt x="228530" y="197017"/>
                </a:lnTo>
                <a:lnTo>
                  <a:pt x="197019" y="228528"/>
                </a:lnTo>
                <a:lnTo>
                  <a:pt x="167479" y="261915"/>
                </a:lnTo>
                <a:lnTo>
                  <a:pt x="140006" y="297083"/>
                </a:lnTo>
                <a:lnTo>
                  <a:pt x="114695" y="333934"/>
                </a:lnTo>
                <a:lnTo>
                  <a:pt x="91643" y="372375"/>
                </a:lnTo>
                <a:lnTo>
                  <a:pt x="70945" y="412309"/>
                </a:lnTo>
                <a:lnTo>
                  <a:pt x="52696" y="453640"/>
                </a:lnTo>
                <a:lnTo>
                  <a:pt x="36993" y="496274"/>
                </a:lnTo>
                <a:lnTo>
                  <a:pt x="23930" y="540114"/>
                </a:lnTo>
                <a:lnTo>
                  <a:pt x="13604" y="585065"/>
                </a:lnTo>
                <a:lnTo>
                  <a:pt x="6110" y="631031"/>
                </a:lnTo>
                <a:lnTo>
                  <a:pt x="1543" y="677917"/>
                </a:lnTo>
                <a:lnTo>
                  <a:pt x="0" y="725627"/>
                </a:lnTo>
                <a:lnTo>
                  <a:pt x="1543" y="773338"/>
                </a:lnTo>
                <a:lnTo>
                  <a:pt x="6110" y="820225"/>
                </a:lnTo>
                <a:lnTo>
                  <a:pt x="13604" y="866192"/>
                </a:lnTo>
                <a:lnTo>
                  <a:pt x="23930" y="911144"/>
                </a:lnTo>
                <a:lnTo>
                  <a:pt x="36993" y="954986"/>
                </a:lnTo>
                <a:lnTo>
                  <a:pt x="52696" y="997620"/>
                </a:lnTo>
                <a:lnTo>
                  <a:pt x="70945" y="1038953"/>
                </a:lnTo>
                <a:lnTo>
                  <a:pt x="91643" y="1078887"/>
                </a:lnTo>
                <a:lnTo>
                  <a:pt x="114695" y="1117329"/>
                </a:lnTo>
                <a:lnTo>
                  <a:pt x="140006" y="1154181"/>
                </a:lnTo>
                <a:lnTo>
                  <a:pt x="167479" y="1189348"/>
                </a:lnTo>
                <a:lnTo>
                  <a:pt x="197019" y="1222736"/>
                </a:lnTo>
                <a:lnTo>
                  <a:pt x="228530" y="1254247"/>
                </a:lnTo>
                <a:lnTo>
                  <a:pt x="261918" y="1283788"/>
                </a:lnTo>
                <a:lnTo>
                  <a:pt x="297085" y="1311261"/>
                </a:lnTo>
                <a:lnTo>
                  <a:pt x="333938" y="1336571"/>
                </a:lnTo>
                <a:lnTo>
                  <a:pt x="372379" y="1359623"/>
                </a:lnTo>
                <a:lnTo>
                  <a:pt x="412314" y="1380321"/>
                </a:lnTo>
                <a:lnTo>
                  <a:pt x="453646" y="1398570"/>
                </a:lnTo>
                <a:lnTo>
                  <a:pt x="496281" y="1414273"/>
                </a:lnTo>
                <a:lnTo>
                  <a:pt x="540122" y="1427336"/>
                </a:lnTo>
                <a:lnTo>
                  <a:pt x="585074" y="1437662"/>
                </a:lnTo>
                <a:lnTo>
                  <a:pt x="631041" y="1445156"/>
                </a:lnTo>
                <a:lnTo>
                  <a:pt x="677928" y="1449723"/>
                </a:lnTo>
                <a:lnTo>
                  <a:pt x="725639" y="1451267"/>
                </a:lnTo>
                <a:lnTo>
                  <a:pt x="773351" y="1449723"/>
                </a:lnTo>
                <a:lnTo>
                  <a:pt x="820238" y="1445156"/>
                </a:lnTo>
                <a:lnTo>
                  <a:pt x="866205" y="1437662"/>
                </a:lnTo>
                <a:lnTo>
                  <a:pt x="911157" y="1427336"/>
                </a:lnTo>
                <a:lnTo>
                  <a:pt x="954998" y="1414273"/>
                </a:lnTo>
                <a:lnTo>
                  <a:pt x="997633" y="1398570"/>
                </a:lnTo>
                <a:lnTo>
                  <a:pt x="1038965" y="1380321"/>
                </a:lnTo>
                <a:lnTo>
                  <a:pt x="1078900" y="1359623"/>
                </a:lnTo>
                <a:lnTo>
                  <a:pt x="1117341" y="1336571"/>
                </a:lnTo>
                <a:lnTo>
                  <a:pt x="1154193" y="1311261"/>
                </a:lnTo>
                <a:lnTo>
                  <a:pt x="1189361" y="1283788"/>
                </a:lnTo>
                <a:lnTo>
                  <a:pt x="1222749" y="1254247"/>
                </a:lnTo>
                <a:lnTo>
                  <a:pt x="1254260" y="1222736"/>
                </a:lnTo>
                <a:lnTo>
                  <a:pt x="1283800" y="1189348"/>
                </a:lnTo>
                <a:lnTo>
                  <a:pt x="1311273" y="1154181"/>
                </a:lnTo>
                <a:lnTo>
                  <a:pt x="1336584" y="1117329"/>
                </a:lnTo>
                <a:lnTo>
                  <a:pt x="1359636" y="1078887"/>
                </a:lnTo>
                <a:lnTo>
                  <a:pt x="1380334" y="1038953"/>
                </a:lnTo>
                <a:lnTo>
                  <a:pt x="1398582" y="997620"/>
                </a:lnTo>
                <a:lnTo>
                  <a:pt x="1414286" y="954986"/>
                </a:lnTo>
                <a:lnTo>
                  <a:pt x="1427349" y="911144"/>
                </a:lnTo>
                <a:lnTo>
                  <a:pt x="1437675" y="866192"/>
                </a:lnTo>
                <a:lnTo>
                  <a:pt x="1445169" y="820225"/>
                </a:lnTo>
                <a:lnTo>
                  <a:pt x="1449736" y="773338"/>
                </a:lnTo>
                <a:lnTo>
                  <a:pt x="1451279" y="725627"/>
                </a:lnTo>
                <a:lnTo>
                  <a:pt x="1449736" y="677917"/>
                </a:lnTo>
                <a:lnTo>
                  <a:pt x="1445169" y="631031"/>
                </a:lnTo>
                <a:lnTo>
                  <a:pt x="1437675" y="585065"/>
                </a:lnTo>
                <a:lnTo>
                  <a:pt x="1427349" y="540114"/>
                </a:lnTo>
                <a:lnTo>
                  <a:pt x="1414286" y="496274"/>
                </a:lnTo>
                <a:lnTo>
                  <a:pt x="1398582" y="453640"/>
                </a:lnTo>
                <a:lnTo>
                  <a:pt x="1380334" y="412309"/>
                </a:lnTo>
                <a:lnTo>
                  <a:pt x="1359636" y="372375"/>
                </a:lnTo>
                <a:lnTo>
                  <a:pt x="1336584" y="333934"/>
                </a:lnTo>
                <a:lnTo>
                  <a:pt x="1311273" y="297083"/>
                </a:lnTo>
                <a:lnTo>
                  <a:pt x="1283800" y="261915"/>
                </a:lnTo>
                <a:lnTo>
                  <a:pt x="1254260" y="228528"/>
                </a:lnTo>
                <a:lnTo>
                  <a:pt x="1222749" y="197017"/>
                </a:lnTo>
                <a:lnTo>
                  <a:pt x="1189361" y="167477"/>
                </a:lnTo>
                <a:lnTo>
                  <a:pt x="1154193" y="140005"/>
                </a:lnTo>
                <a:lnTo>
                  <a:pt x="1117341" y="114695"/>
                </a:lnTo>
                <a:lnTo>
                  <a:pt x="1078900" y="91643"/>
                </a:lnTo>
                <a:lnTo>
                  <a:pt x="1038965" y="70945"/>
                </a:lnTo>
                <a:lnTo>
                  <a:pt x="997633" y="52696"/>
                </a:lnTo>
                <a:lnTo>
                  <a:pt x="954998" y="36993"/>
                </a:lnTo>
                <a:lnTo>
                  <a:pt x="911157" y="23930"/>
                </a:lnTo>
                <a:lnTo>
                  <a:pt x="866205" y="13604"/>
                </a:lnTo>
                <a:lnTo>
                  <a:pt x="820238" y="6110"/>
                </a:lnTo>
                <a:lnTo>
                  <a:pt x="773351" y="1543"/>
                </a:lnTo>
                <a:lnTo>
                  <a:pt x="7256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61">
            <a:extLst>
              <a:ext uri="{FF2B5EF4-FFF2-40B4-BE49-F238E27FC236}">
                <a16:creationId xmlns:a16="http://schemas.microsoft.com/office/drawing/2014/main" id="{CE8CEC4F-0604-49ED-AEAB-8536FFCB768E}"/>
              </a:ext>
            </a:extLst>
          </p:cNvPr>
          <p:cNvSpPr/>
          <p:nvPr/>
        </p:nvSpPr>
        <p:spPr>
          <a:xfrm>
            <a:off x="6669375" y="3195538"/>
            <a:ext cx="1451610" cy="1451610"/>
          </a:xfrm>
          <a:custGeom>
            <a:avLst/>
            <a:gdLst/>
            <a:ahLst/>
            <a:cxnLst/>
            <a:rect l="l" t="t" r="r" b="b"/>
            <a:pathLst>
              <a:path w="1451609" h="1451610">
                <a:moveTo>
                  <a:pt x="725627" y="0"/>
                </a:moveTo>
                <a:lnTo>
                  <a:pt x="677917" y="1543"/>
                </a:lnTo>
                <a:lnTo>
                  <a:pt x="631031" y="6109"/>
                </a:lnTo>
                <a:lnTo>
                  <a:pt x="585065" y="13603"/>
                </a:lnTo>
                <a:lnTo>
                  <a:pt x="540114" y="23929"/>
                </a:lnTo>
                <a:lnTo>
                  <a:pt x="496274" y="36992"/>
                </a:lnTo>
                <a:lnTo>
                  <a:pt x="453640" y="52695"/>
                </a:lnTo>
                <a:lnTo>
                  <a:pt x="412309" y="70943"/>
                </a:lnTo>
                <a:lnTo>
                  <a:pt x="372375" y="91640"/>
                </a:lnTo>
                <a:lnTo>
                  <a:pt x="333934" y="114691"/>
                </a:lnTo>
                <a:lnTo>
                  <a:pt x="297083" y="140001"/>
                </a:lnTo>
                <a:lnTo>
                  <a:pt x="261915" y="167473"/>
                </a:lnTo>
                <a:lnTo>
                  <a:pt x="228528" y="197013"/>
                </a:lnTo>
                <a:lnTo>
                  <a:pt x="197017" y="228524"/>
                </a:lnTo>
                <a:lnTo>
                  <a:pt x="167477" y="261910"/>
                </a:lnTo>
                <a:lnTo>
                  <a:pt x="140005" y="297077"/>
                </a:lnTo>
                <a:lnTo>
                  <a:pt x="114695" y="333929"/>
                </a:lnTo>
                <a:lnTo>
                  <a:pt x="91643" y="372369"/>
                </a:lnTo>
                <a:lnTo>
                  <a:pt x="70945" y="412303"/>
                </a:lnTo>
                <a:lnTo>
                  <a:pt x="52696" y="453635"/>
                </a:lnTo>
                <a:lnTo>
                  <a:pt x="36993" y="496269"/>
                </a:lnTo>
                <a:lnTo>
                  <a:pt x="23930" y="540110"/>
                </a:lnTo>
                <a:lnTo>
                  <a:pt x="13604" y="585062"/>
                </a:lnTo>
                <a:lnTo>
                  <a:pt x="6110" y="631029"/>
                </a:lnTo>
                <a:lnTo>
                  <a:pt x="1543" y="677916"/>
                </a:lnTo>
                <a:lnTo>
                  <a:pt x="0" y="725627"/>
                </a:lnTo>
                <a:lnTo>
                  <a:pt x="1543" y="773336"/>
                </a:lnTo>
                <a:lnTo>
                  <a:pt x="6110" y="820222"/>
                </a:lnTo>
                <a:lnTo>
                  <a:pt x="13604" y="866188"/>
                </a:lnTo>
                <a:lnTo>
                  <a:pt x="23930" y="911138"/>
                </a:lnTo>
                <a:lnTo>
                  <a:pt x="36993" y="954978"/>
                </a:lnTo>
                <a:lnTo>
                  <a:pt x="52696" y="997611"/>
                </a:lnTo>
                <a:lnTo>
                  <a:pt x="70945" y="1038942"/>
                </a:lnTo>
                <a:lnTo>
                  <a:pt x="91643" y="1078875"/>
                </a:lnTo>
                <a:lnTo>
                  <a:pt x="114695" y="1117315"/>
                </a:lnTo>
                <a:lnTo>
                  <a:pt x="140005" y="1154166"/>
                </a:lnTo>
                <a:lnTo>
                  <a:pt x="167477" y="1189333"/>
                </a:lnTo>
                <a:lnTo>
                  <a:pt x="197017" y="1222719"/>
                </a:lnTo>
                <a:lnTo>
                  <a:pt x="228528" y="1254229"/>
                </a:lnTo>
                <a:lnTo>
                  <a:pt x="261915" y="1283768"/>
                </a:lnTo>
                <a:lnTo>
                  <a:pt x="297083" y="1311240"/>
                </a:lnTo>
                <a:lnTo>
                  <a:pt x="333934" y="1336550"/>
                </a:lnTo>
                <a:lnTo>
                  <a:pt x="372375" y="1359601"/>
                </a:lnTo>
                <a:lnTo>
                  <a:pt x="412309" y="1380298"/>
                </a:lnTo>
                <a:lnTo>
                  <a:pt x="453640" y="1398546"/>
                </a:lnTo>
                <a:lnTo>
                  <a:pt x="496274" y="1414249"/>
                </a:lnTo>
                <a:lnTo>
                  <a:pt x="540114" y="1427311"/>
                </a:lnTo>
                <a:lnTo>
                  <a:pt x="585065" y="1437637"/>
                </a:lnTo>
                <a:lnTo>
                  <a:pt x="631031" y="1445131"/>
                </a:lnTo>
                <a:lnTo>
                  <a:pt x="677917" y="1449698"/>
                </a:lnTo>
                <a:lnTo>
                  <a:pt x="725627" y="1451241"/>
                </a:lnTo>
                <a:lnTo>
                  <a:pt x="773336" y="1449698"/>
                </a:lnTo>
                <a:lnTo>
                  <a:pt x="820222" y="1445131"/>
                </a:lnTo>
                <a:lnTo>
                  <a:pt x="866188" y="1437637"/>
                </a:lnTo>
                <a:lnTo>
                  <a:pt x="911139" y="1427311"/>
                </a:lnTo>
                <a:lnTo>
                  <a:pt x="954979" y="1414249"/>
                </a:lnTo>
                <a:lnTo>
                  <a:pt x="997613" y="1398546"/>
                </a:lnTo>
                <a:lnTo>
                  <a:pt x="1038945" y="1380298"/>
                </a:lnTo>
                <a:lnTo>
                  <a:pt x="1078879" y="1359601"/>
                </a:lnTo>
                <a:lnTo>
                  <a:pt x="1117319" y="1336550"/>
                </a:lnTo>
                <a:lnTo>
                  <a:pt x="1154171" y="1311240"/>
                </a:lnTo>
                <a:lnTo>
                  <a:pt x="1189338" y="1283768"/>
                </a:lnTo>
                <a:lnTo>
                  <a:pt x="1222725" y="1254229"/>
                </a:lnTo>
                <a:lnTo>
                  <a:pt x="1254236" y="1222719"/>
                </a:lnTo>
                <a:lnTo>
                  <a:pt x="1283776" y="1189333"/>
                </a:lnTo>
                <a:lnTo>
                  <a:pt x="1311249" y="1154166"/>
                </a:lnTo>
                <a:lnTo>
                  <a:pt x="1336559" y="1117315"/>
                </a:lnTo>
                <a:lnTo>
                  <a:pt x="1359611" y="1078875"/>
                </a:lnTo>
                <a:lnTo>
                  <a:pt x="1380309" y="1038942"/>
                </a:lnTo>
                <a:lnTo>
                  <a:pt x="1398557" y="997611"/>
                </a:lnTo>
                <a:lnTo>
                  <a:pt x="1414261" y="954978"/>
                </a:lnTo>
                <a:lnTo>
                  <a:pt x="1427323" y="911138"/>
                </a:lnTo>
                <a:lnTo>
                  <a:pt x="1437649" y="866188"/>
                </a:lnTo>
                <a:lnTo>
                  <a:pt x="1445144" y="820222"/>
                </a:lnTo>
                <a:lnTo>
                  <a:pt x="1449710" y="773336"/>
                </a:lnTo>
                <a:lnTo>
                  <a:pt x="1451254" y="725627"/>
                </a:lnTo>
                <a:lnTo>
                  <a:pt x="1449710" y="677916"/>
                </a:lnTo>
                <a:lnTo>
                  <a:pt x="1445144" y="631029"/>
                </a:lnTo>
                <a:lnTo>
                  <a:pt x="1437649" y="585062"/>
                </a:lnTo>
                <a:lnTo>
                  <a:pt x="1427323" y="540110"/>
                </a:lnTo>
                <a:lnTo>
                  <a:pt x="1414261" y="496269"/>
                </a:lnTo>
                <a:lnTo>
                  <a:pt x="1398557" y="453635"/>
                </a:lnTo>
                <a:lnTo>
                  <a:pt x="1380309" y="412303"/>
                </a:lnTo>
                <a:lnTo>
                  <a:pt x="1359611" y="372369"/>
                </a:lnTo>
                <a:lnTo>
                  <a:pt x="1336559" y="333929"/>
                </a:lnTo>
                <a:lnTo>
                  <a:pt x="1311249" y="297077"/>
                </a:lnTo>
                <a:lnTo>
                  <a:pt x="1283776" y="261910"/>
                </a:lnTo>
                <a:lnTo>
                  <a:pt x="1254236" y="228524"/>
                </a:lnTo>
                <a:lnTo>
                  <a:pt x="1222725" y="197013"/>
                </a:lnTo>
                <a:lnTo>
                  <a:pt x="1189338" y="167473"/>
                </a:lnTo>
                <a:lnTo>
                  <a:pt x="1154171" y="140001"/>
                </a:lnTo>
                <a:lnTo>
                  <a:pt x="1117319" y="114691"/>
                </a:lnTo>
                <a:lnTo>
                  <a:pt x="1078879" y="91640"/>
                </a:lnTo>
                <a:lnTo>
                  <a:pt x="1038945" y="70943"/>
                </a:lnTo>
                <a:lnTo>
                  <a:pt x="997613" y="52695"/>
                </a:lnTo>
                <a:lnTo>
                  <a:pt x="954979" y="36992"/>
                </a:lnTo>
                <a:lnTo>
                  <a:pt x="911139" y="23929"/>
                </a:lnTo>
                <a:lnTo>
                  <a:pt x="866188" y="13603"/>
                </a:lnTo>
                <a:lnTo>
                  <a:pt x="820222" y="6109"/>
                </a:lnTo>
                <a:lnTo>
                  <a:pt x="773336" y="1543"/>
                </a:lnTo>
                <a:lnTo>
                  <a:pt x="7256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65">
            <a:extLst>
              <a:ext uri="{FF2B5EF4-FFF2-40B4-BE49-F238E27FC236}">
                <a16:creationId xmlns:a16="http://schemas.microsoft.com/office/drawing/2014/main" id="{5A36282F-AF69-43DC-B73D-16B88E7F82AB}"/>
              </a:ext>
            </a:extLst>
          </p:cNvPr>
          <p:cNvSpPr/>
          <p:nvPr/>
        </p:nvSpPr>
        <p:spPr>
          <a:xfrm>
            <a:off x="4058696" y="3195511"/>
            <a:ext cx="1451610" cy="1451610"/>
          </a:xfrm>
          <a:custGeom>
            <a:avLst/>
            <a:gdLst/>
            <a:ahLst/>
            <a:cxnLst/>
            <a:rect l="l" t="t" r="r" b="b"/>
            <a:pathLst>
              <a:path w="1451610" h="1451610">
                <a:moveTo>
                  <a:pt x="725652" y="0"/>
                </a:moveTo>
                <a:lnTo>
                  <a:pt x="677941" y="1543"/>
                </a:lnTo>
                <a:lnTo>
                  <a:pt x="631054" y="6110"/>
                </a:lnTo>
                <a:lnTo>
                  <a:pt x="585086" y="13604"/>
                </a:lnTo>
                <a:lnTo>
                  <a:pt x="540134" y="23930"/>
                </a:lnTo>
                <a:lnTo>
                  <a:pt x="496292" y="36993"/>
                </a:lnTo>
                <a:lnTo>
                  <a:pt x="453657" y="52696"/>
                </a:lnTo>
                <a:lnTo>
                  <a:pt x="412324" y="70945"/>
                </a:lnTo>
                <a:lnTo>
                  <a:pt x="372388" y="91643"/>
                </a:lnTo>
                <a:lnTo>
                  <a:pt x="333947" y="114695"/>
                </a:lnTo>
                <a:lnTo>
                  <a:pt x="297094" y="140006"/>
                </a:lnTo>
                <a:lnTo>
                  <a:pt x="261925" y="167479"/>
                </a:lnTo>
                <a:lnTo>
                  <a:pt x="228537" y="197019"/>
                </a:lnTo>
                <a:lnTo>
                  <a:pt x="197025" y="228530"/>
                </a:lnTo>
                <a:lnTo>
                  <a:pt x="167484" y="261918"/>
                </a:lnTo>
                <a:lnTo>
                  <a:pt x="140010" y="297085"/>
                </a:lnTo>
                <a:lnTo>
                  <a:pt x="114699" y="333938"/>
                </a:lnTo>
                <a:lnTo>
                  <a:pt x="91646" y="372379"/>
                </a:lnTo>
                <a:lnTo>
                  <a:pt x="70947" y="412314"/>
                </a:lnTo>
                <a:lnTo>
                  <a:pt x="52698" y="453646"/>
                </a:lnTo>
                <a:lnTo>
                  <a:pt x="36994" y="496281"/>
                </a:lnTo>
                <a:lnTo>
                  <a:pt x="23931" y="540122"/>
                </a:lnTo>
                <a:lnTo>
                  <a:pt x="13604" y="585074"/>
                </a:lnTo>
                <a:lnTo>
                  <a:pt x="6110" y="631041"/>
                </a:lnTo>
                <a:lnTo>
                  <a:pt x="1543" y="677928"/>
                </a:lnTo>
                <a:lnTo>
                  <a:pt x="0" y="725639"/>
                </a:lnTo>
                <a:lnTo>
                  <a:pt x="1543" y="773352"/>
                </a:lnTo>
                <a:lnTo>
                  <a:pt x="6110" y="820240"/>
                </a:lnTo>
                <a:lnTo>
                  <a:pt x="13604" y="866209"/>
                </a:lnTo>
                <a:lnTo>
                  <a:pt x="23931" y="911162"/>
                </a:lnTo>
                <a:lnTo>
                  <a:pt x="36994" y="955004"/>
                </a:lnTo>
                <a:lnTo>
                  <a:pt x="52698" y="997640"/>
                </a:lnTo>
                <a:lnTo>
                  <a:pt x="70947" y="1038973"/>
                </a:lnTo>
                <a:lnTo>
                  <a:pt x="91646" y="1078909"/>
                </a:lnTo>
                <a:lnTo>
                  <a:pt x="114699" y="1117351"/>
                </a:lnTo>
                <a:lnTo>
                  <a:pt x="140010" y="1154203"/>
                </a:lnTo>
                <a:lnTo>
                  <a:pt x="167484" y="1189372"/>
                </a:lnTo>
                <a:lnTo>
                  <a:pt x="197025" y="1222759"/>
                </a:lnTo>
                <a:lnTo>
                  <a:pt x="228537" y="1254271"/>
                </a:lnTo>
                <a:lnTo>
                  <a:pt x="261925" y="1283812"/>
                </a:lnTo>
                <a:lnTo>
                  <a:pt x="297094" y="1311285"/>
                </a:lnTo>
                <a:lnTo>
                  <a:pt x="333947" y="1336596"/>
                </a:lnTo>
                <a:lnTo>
                  <a:pt x="372388" y="1359648"/>
                </a:lnTo>
                <a:lnTo>
                  <a:pt x="412324" y="1380346"/>
                </a:lnTo>
                <a:lnTo>
                  <a:pt x="453657" y="1398595"/>
                </a:lnTo>
                <a:lnTo>
                  <a:pt x="496292" y="1414298"/>
                </a:lnTo>
                <a:lnTo>
                  <a:pt x="540134" y="1427361"/>
                </a:lnTo>
                <a:lnTo>
                  <a:pt x="585086" y="1437687"/>
                </a:lnTo>
                <a:lnTo>
                  <a:pt x="631054" y="1445182"/>
                </a:lnTo>
                <a:lnTo>
                  <a:pt x="677941" y="1449749"/>
                </a:lnTo>
                <a:lnTo>
                  <a:pt x="725652" y="1451292"/>
                </a:lnTo>
                <a:lnTo>
                  <a:pt x="773363" y="1449749"/>
                </a:lnTo>
                <a:lnTo>
                  <a:pt x="820251" y="1445182"/>
                </a:lnTo>
                <a:lnTo>
                  <a:pt x="866218" y="1437687"/>
                </a:lnTo>
                <a:lnTo>
                  <a:pt x="911171" y="1427361"/>
                </a:lnTo>
                <a:lnTo>
                  <a:pt x="955012" y="1414298"/>
                </a:lnTo>
                <a:lnTo>
                  <a:pt x="997647" y="1398595"/>
                </a:lnTo>
                <a:lnTo>
                  <a:pt x="1038980" y="1380346"/>
                </a:lnTo>
                <a:lnTo>
                  <a:pt x="1078916" y="1359648"/>
                </a:lnTo>
                <a:lnTo>
                  <a:pt x="1117358" y="1336596"/>
                </a:lnTo>
                <a:lnTo>
                  <a:pt x="1154211" y="1311285"/>
                </a:lnTo>
                <a:lnTo>
                  <a:pt x="1189379" y="1283812"/>
                </a:lnTo>
                <a:lnTo>
                  <a:pt x="1222767" y="1254271"/>
                </a:lnTo>
                <a:lnTo>
                  <a:pt x="1254280" y="1222759"/>
                </a:lnTo>
                <a:lnTo>
                  <a:pt x="1283820" y="1189372"/>
                </a:lnTo>
                <a:lnTo>
                  <a:pt x="1311294" y="1154203"/>
                </a:lnTo>
                <a:lnTo>
                  <a:pt x="1336605" y="1117351"/>
                </a:lnTo>
                <a:lnTo>
                  <a:pt x="1359658" y="1078909"/>
                </a:lnTo>
                <a:lnTo>
                  <a:pt x="1380357" y="1038973"/>
                </a:lnTo>
                <a:lnTo>
                  <a:pt x="1398606" y="997640"/>
                </a:lnTo>
                <a:lnTo>
                  <a:pt x="1414310" y="955004"/>
                </a:lnTo>
                <a:lnTo>
                  <a:pt x="1427373" y="911162"/>
                </a:lnTo>
                <a:lnTo>
                  <a:pt x="1437700" y="866209"/>
                </a:lnTo>
                <a:lnTo>
                  <a:pt x="1445194" y="820240"/>
                </a:lnTo>
                <a:lnTo>
                  <a:pt x="1449761" y="773352"/>
                </a:lnTo>
                <a:lnTo>
                  <a:pt x="1451305" y="725639"/>
                </a:lnTo>
                <a:lnTo>
                  <a:pt x="1449761" y="677928"/>
                </a:lnTo>
                <a:lnTo>
                  <a:pt x="1445194" y="631041"/>
                </a:lnTo>
                <a:lnTo>
                  <a:pt x="1437700" y="585074"/>
                </a:lnTo>
                <a:lnTo>
                  <a:pt x="1427373" y="540122"/>
                </a:lnTo>
                <a:lnTo>
                  <a:pt x="1414310" y="496281"/>
                </a:lnTo>
                <a:lnTo>
                  <a:pt x="1398606" y="453646"/>
                </a:lnTo>
                <a:lnTo>
                  <a:pt x="1380357" y="412314"/>
                </a:lnTo>
                <a:lnTo>
                  <a:pt x="1359658" y="372379"/>
                </a:lnTo>
                <a:lnTo>
                  <a:pt x="1336605" y="333938"/>
                </a:lnTo>
                <a:lnTo>
                  <a:pt x="1311294" y="297085"/>
                </a:lnTo>
                <a:lnTo>
                  <a:pt x="1283820" y="261918"/>
                </a:lnTo>
                <a:lnTo>
                  <a:pt x="1254280" y="228530"/>
                </a:lnTo>
                <a:lnTo>
                  <a:pt x="1222767" y="197019"/>
                </a:lnTo>
                <a:lnTo>
                  <a:pt x="1189379" y="167479"/>
                </a:lnTo>
                <a:lnTo>
                  <a:pt x="1154211" y="140006"/>
                </a:lnTo>
                <a:lnTo>
                  <a:pt x="1117358" y="114695"/>
                </a:lnTo>
                <a:lnTo>
                  <a:pt x="1078916" y="91643"/>
                </a:lnTo>
                <a:lnTo>
                  <a:pt x="1038980" y="70945"/>
                </a:lnTo>
                <a:lnTo>
                  <a:pt x="997647" y="52696"/>
                </a:lnTo>
                <a:lnTo>
                  <a:pt x="955012" y="36993"/>
                </a:lnTo>
                <a:lnTo>
                  <a:pt x="911171" y="23930"/>
                </a:lnTo>
                <a:lnTo>
                  <a:pt x="866218" y="13604"/>
                </a:lnTo>
                <a:lnTo>
                  <a:pt x="820251" y="6110"/>
                </a:lnTo>
                <a:lnTo>
                  <a:pt x="773363" y="1543"/>
                </a:lnTo>
                <a:lnTo>
                  <a:pt x="7256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B86E0F9-7338-4FF3-BB9D-C954E869A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02777" y="3421669"/>
            <a:ext cx="1067256" cy="87667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F78C8BD-AD4E-41A7-8724-E9E77EEB78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327301" y="3464116"/>
            <a:ext cx="914400" cy="914400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29786735-7A26-4788-9C67-F7A43623A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672262" y="3351258"/>
            <a:ext cx="691979" cy="568410"/>
          </a:xfrm>
          <a:prstGeom prst="rect">
            <a:avLst/>
          </a:prstGeom>
        </p:spPr>
      </p:pic>
      <p:pic>
        <p:nvPicPr>
          <p:cNvPr id="91" name="Graphic 90">
            <a:extLst>
              <a:ext uri="{FF2B5EF4-FFF2-40B4-BE49-F238E27FC236}">
                <a16:creationId xmlns:a16="http://schemas.microsoft.com/office/drawing/2014/main" id="{0877349C-922C-491F-AB7C-94635C87B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611652" y="4057065"/>
            <a:ext cx="369572" cy="369572"/>
          </a:xfrm>
          <a:prstGeom prst="rect">
            <a:avLst/>
          </a:prstGeom>
        </p:spPr>
      </p:pic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CD70F2E-F1C9-4C71-B5A7-3F2332608274}"/>
              </a:ext>
            </a:extLst>
          </p:cNvPr>
          <p:cNvGrpSpPr>
            <a:grpSpLocks noChangeAspect="1"/>
          </p:cNvGrpSpPr>
          <p:nvPr/>
        </p:nvGrpSpPr>
        <p:grpSpPr>
          <a:xfrm>
            <a:off x="7208535" y="3464143"/>
            <a:ext cx="373291" cy="914400"/>
            <a:chOff x="9257554" y="-500162"/>
            <a:chExt cx="1512220" cy="3704277"/>
          </a:xfrm>
        </p:grpSpPr>
        <p:sp>
          <p:nvSpPr>
            <p:cNvPr id="101" name="Rectangle: Top Corners Rounded 100">
              <a:extLst>
                <a:ext uri="{FF2B5EF4-FFF2-40B4-BE49-F238E27FC236}">
                  <a16:creationId xmlns:a16="http://schemas.microsoft.com/office/drawing/2014/main" id="{DFFFBEEA-0C0E-479D-8469-2C0A02ADA23F}"/>
                </a:ext>
              </a:extLst>
            </p:cNvPr>
            <p:cNvSpPr/>
            <p:nvPr/>
          </p:nvSpPr>
          <p:spPr>
            <a:xfrm rot="10800000">
              <a:off x="9328297" y="1360968"/>
              <a:ext cx="1368055" cy="17508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</p:spPr>
          <p:txBody>
            <a:bodyPr wrap="none" rtlCol="0" anchor="ctr">
              <a:noAutofit/>
            </a:bodyPr>
            <a:lstStyle/>
            <a:p>
              <a:pPr marL="12700" algn="l">
                <a:lnSpc>
                  <a:spcPct val="100000"/>
                </a:lnSpc>
                <a:spcBef>
                  <a:spcPts val="100"/>
                </a:spcBef>
              </a:pPr>
              <a:endParaRPr lang="en-US" sz="1600" b="1" spc="-20" dirty="0">
                <a:cs typeface="Arial"/>
              </a:endParaRPr>
            </a:p>
          </p:txBody>
        </p:sp>
        <p:pic>
          <p:nvPicPr>
            <p:cNvPr id="99" name="Graphic 98">
              <a:extLst>
                <a:ext uri="{FF2B5EF4-FFF2-40B4-BE49-F238E27FC236}">
                  <a16:creationId xmlns:a16="http://schemas.microsoft.com/office/drawing/2014/main" id="{477D1692-455E-4118-A452-9FB70A95BE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b="48025"/>
            <a:stretch/>
          </p:blipFill>
          <p:spPr>
            <a:xfrm>
              <a:off x="9257554" y="-500162"/>
              <a:ext cx="1512220" cy="1857757"/>
            </a:xfrm>
            <a:prstGeom prst="rect">
              <a:avLst/>
            </a:prstGeom>
          </p:spPr>
        </p:pic>
        <p:pic>
          <p:nvPicPr>
            <p:cNvPr id="100" name="Graphic 99">
              <a:extLst>
                <a:ext uri="{FF2B5EF4-FFF2-40B4-BE49-F238E27FC236}">
                  <a16:creationId xmlns:a16="http://schemas.microsoft.com/office/drawing/2014/main" id="{76426109-6D20-45D7-9F74-23AFC65BFA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b="48025"/>
            <a:stretch/>
          </p:blipFill>
          <p:spPr>
            <a:xfrm flipV="1">
              <a:off x="9257554" y="1346358"/>
              <a:ext cx="1512220" cy="1857757"/>
            </a:xfrm>
            <a:prstGeom prst="rect">
              <a:avLst/>
            </a:prstGeom>
          </p:spPr>
        </p:pic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D698D654-79C0-4BF4-A3FD-35D2C1B2E356}"/>
              </a:ext>
            </a:extLst>
          </p:cNvPr>
          <p:cNvGrpSpPr>
            <a:grpSpLocks noChangeAspect="1"/>
          </p:cNvGrpSpPr>
          <p:nvPr/>
        </p:nvGrpSpPr>
        <p:grpSpPr>
          <a:xfrm>
            <a:off x="10197218" y="4040890"/>
            <a:ext cx="164248" cy="402336"/>
            <a:chOff x="9257554" y="-500162"/>
            <a:chExt cx="1512220" cy="3704277"/>
          </a:xfrm>
        </p:grpSpPr>
        <p:sp>
          <p:nvSpPr>
            <p:cNvPr id="104" name="Rectangle: Top Corners Rounded 103">
              <a:extLst>
                <a:ext uri="{FF2B5EF4-FFF2-40B4-BE49-F238E27FC236}">
                  <a16:creationId xmlns:a16="http://schemas.microsoft.com/office/drawing/2014/main" id="{78E073EA-26FC-4350-83CD-7DC89B6AA99C}"/>
                </a:ext>
              </a:extLst>
            </p:cNvPr>
            <p:cNvSpPr/>
            <p:nvPr/>
          </p:nvSpPr>
          <p:spPr>
            <a:xfrm rot="10800000">
              <a:off x="9328297" y="1360968"/>
              <a:ext cx="1368055" cy="17508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</p:spPr>
          <p:txBody>
            <a:bodyPr wrap="none" rtlCol="0" anchor="ctr">
              <a:noAutofit/>
            </a:bodyPr>
            <a:lstStyle/>
            <a:p>
              <a:pPr marL="12700" algn="l">
                <a:lnSpc>
                  <a:spcPct val="100000"/>
                </a:lnSpc>
                <a:spcBef>
                  <a:spcPts val="100"/>
                </a:spcBef>
              </a:pPr>
              <a:endParaRPr lang="en-US" sz="1600" b="1" spc="-20" dirty="0">
                <a:cs typeface="Arial"/>
              </a:endParaRPr>
            </a:p>
          </p:txBody>
        </p:sp>
        <p:pic>
          <p:nvPicPr>
            <p:cNvPr id="105" name="Graphic 104">
              <a:extLst>
                <a:ext uri="{FF2B5EF4-FFF2-40B4-BE49-F238E27FC236}">
                  <a16:creationId xmlns:a16="http://schemas.microsoft.com/office/drawing/2014/main" id="{8B3FCD31-8C34-4C02-8B1B-AF4343FEC2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b="48025"/>
            <a:stretch/>
          </p:blipFill>
          <p:spPr>
            <a:xfrm>
              <a:off x="9257554" y="-500162"/>
              <a:ext cx="1512220" cy="1857757"/>
            </a:xfrm>
            <a:prstGeom prst="rect">
              <a:avLst/>
            </a:prstGeom>
          </p:spPr>
        </p:pic>
        <p:pic>
          <p:nvPicPr>
            <p:cNvPr id="106" name="Graphic 105">
              <a:extLst>
                <a:ext uri="{FF2B5EF4-FFF2-40B4-BE49-F238E27FC236}">
                  <a16:creationId xmlns:a16="http://schemas.microsoft.com/office/drawing/2014/main" id="{5DFC42C2-2CE4-4E70-991D-11931AA802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b="48025"/>
            <a:stretch/>
          </p:blipFill>
          <p:spPr>
            <a:xfrm flipV="1">
              <a:off x="9257554" y="1346358"/>
              <a:ext cx="1512220" cy="1857757"/>
            </a:xfrm>
            <a:prstGeom prst="rect">
              <a:avLst/>
            </a:prstGeom>
          </p:spPr>
        </p:pic>
      </p:grpSp>
      <p:sp>
        <p:nvSpPr>
          <p:cNvPr id="107" name="Slide Number Placeholder 106">
            <a:extLst>
              <a:ext uri="{FF2B5EF4-FFF2-40B4-BE49-F238E27FC236}">
                <a16:creationId xmlns:a16="http://schemas.microsoft.com/office/drawing/2014/main" id="{5AA0179C-2982-4104-A835-ACAEE9538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C7C7-B0FF-451D-99FE-9EA893039DF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8678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5">
            <a:extLst>
              <a:ext uri="{FF2B5EF4-FFF2-40B4-BE49-F238E27FC236}">
                <a16:creationId xmlns:a16="http://schemas.microsoft.com/office/drawing/2014/main" id="{27E467E6-FF6D-42B0-8E20-8A4271109CD7}"/>
              </a:ext>
            </a:extLst>
          </p:cNvPr>
          <p:cNvSpPr/>
          <p:nvPr/>
        </p:nvSpPr>
        <p:spPr>
          <a:xfrm>
            <a:off x="109728" y="0"/>
            <a:ext cx="2976880" cy="6858000"/>
          </a:xfrm>
          <a:custGeom>
            <a:avLst/>
            <a:gdLst/>
            <a:ahLst/>
            <a:cxnLst/>
            <a:rect l="l" t="t" r="r" b="b"/>
            <a:pathLst>
              <a:path w="2976880" h="6858000">
                <a:moveTo>
                  <a:pt x="0" y="6858000"/>
                </a:moveTo>
                <a:lnTo>
                  <a:pt x="2976372" y="6858000"/>
                </a:lnTo>
                <a:lnTo>
                  <a:pt x="297637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4EA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6">
            <a:extLst>
              <a:ext uri="{FF2B5EF4-FFF2-40B4-BE49-F238E27FC236}">
                <a16:creationId xmlns:a16="http://schemas.microsoft.com/office/drawing/2014/main" id="{47BAF8B5-66C8-4B39-8898-3DCACC7C134A}"/>
              </a:ext>
            </a:extLst>
          </p:cNvPr>
          <p:cNvSpPr txBox="1">
            <a:spLocks/>
          </p:cNvSpPr>
          <p:nvPr/>
        </p:nvSpPr>
        <p:spPr>
          <a:xfrm>
            <a:off x="3541115" y="811894"/>
            <a:ext cx="3843020" cy="42164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600" kern="0" dirty="0"/>
              <a:t>Part A: </a:t>
            </a:r>
            <a:r>
              <a:rPr lang="en-US" sz="2600" kern="0" spc="-5" dirty="0"/>
              <a:t>Hospital</a:t>
            </a:r>
            <a:r>
              <a:rPr lang="en-US" sz="2600" kern="0" spc="-245" dirty="0"/>
              <a:t> </a:t>
            </a:r>
            <a:r>
              <a:rPr lang="en-US" sz="2600" kern="0" dirty="0"/>
              <a:t>Insurance</a:t>
            </a:r>
          </a:p>
        </p:txBody>
      </p:sp>
      <p:sp>
        <p:nvSpPr>
          <p:cNvPr id="39" name="object 7">
            <a:extLst>
              <a:ext uri="{FF2B5EF4-FFF2-40B4-BE49-F238E27FC236}">
                <a16:creationId xmlns:a16="http://schemas.microsoft.com/office/drawing/2014/main" id="{00A03BE7-427E-47D3-A462-411586C8107A}"/>
              </a:ext>
            </a:extLst>
          </p:cNvPr>
          <p:cNvSpPr txBox="1"/>
          <p:nvPr/>
        </p:nvSpPr>
        <p:spPr>
          <a:xfrm>
            <a:off x="3541115" y="1451400"/>
            <a:ext cx="6800850" cy="3048655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600" b="1" dirty="0">
                <a:latin typeface="Arial"/>
                <a:cs typeface="Arial"/>
              </a:rPr>
              <a:t>What it</a:t>
            </a:r>
            <a:r>
              <a:rPr sz="1600" b="1" spc="-10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does:</a:t>
            </a:r>
            <a:endParaRPr sz="1600" dirty="0">
              <a:latin typeface="Arial"/>
              <a:cs typeface="Arial"/>
            </a:endParaRPr>
          </a:p>
          <a:p>
            <a:pPr marL="139700" indent="-127000">
              <a:lnSpc>
                <a:spcPct val="100000"/>
              </a:lnSpc>
              <a:spcBef>
                <a:spcPts val="980"/>
              </a:spcBef>
              <a:buChar char="•"/>
              <a:tabLst>
                <a:tab pos="140335" algn="l"/>
              </a:tabLst>
            </a:pPr>
            <a:r>
              <a:rPr sz="1600" dirty="0">
                <a:latin typeface="Arial"/>
                <a:cs typeface="Arial"/>
              </a:rPr>
              <a:t>Gives you coverage for </a:t>
            </a:r>
            <a:r>
              <a:rPr sz="1600" spc="-5" dirty="0">
                <a:latin typeface="Arial"/>
                <a:cs typeface="Arial"/>
              </a:rPr>
              <a:t>inpatient hospital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care</a:t>
            </a:r>
          </a:p>
          <a:p>
            <a:pPr marL="128905" indent="-116205">
              <a:lnSpc>
                <a:spcPct val="100000"/>
              </a:lnSpc>
              <a:spcBef>
                <a:spcPts val="980"/>
              </a:spcBef>
              <a:buChar char="•"/>
              <a:tabLst>
                <a:tab pos="129539" algn="l"/>
              </a:tabLst>
            </a:pPr>
            <a:r>
              <a:rPr sz="1600" dirty="0">
                <a:latin typeface="Arial"/>
                <a:cs typeface="Arial"/>
              </a:rPr>
              <a:t>Also covers skilled </a:t>
            </a:r>
            <a:r>
              <a:rPr sz="1600" spc="-5" dirty="0">
                <a:latin typeface="Arial"/>
                <a:cs typeface="Arial"/>
              </a:rPr>
              <a:t>nursing </a:t>
            </a:r>
            <a:r>
              <a:rPr sz="1600" dirty="0">
                <a:latin typeface="Arial"/>
                <a:cs typeface="Arial"/>
              </a:rPr>
              <a:t>care, </a:t>
            </a:r>
            <a:r>
              <a:rPr sz="1600" spc="-5" dirty="0">
                <a:latin typeface="Arial"/>
                <a:cs typeface="Arial"/>
              </a:rPr>
              <a:t>hospice </a:t>
            </a:r>
            <a:r>
              <a:rPr sz="1600" dirty="0">
                <a:latin typeface="Arial"/>
                <a:cs typeface="Arial"/>
              </a:rPr>
              <a:t>care, </a:t>
            </a:r>
            <a:r>
              <a:rPr sz="1600" spc="-5" dirty="0">
                <a:latin typeface="Arial"/>
                <a:cs typeface="Arial"/>
              </a:rPr>
              <a:t>and home health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care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1600" b="1" dirty="0">
                <a:latin typeface="Arial"/>
                <a:cs typeface="Arial"/>
              </a:rPr>
              <a:t>What it</a:t>
            </a:r>
            <a:r>
              <a:rPr sz="1600" b="1" spc="-10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costs:</a:t>
            </a:r>
            <a:endParaRPr sz="1600" dirty="0">
              <a:latin typeface="Arial"/>
              <a:cs typeface="Arial"/>
            </a:endParaRPr>
          </a:p>
          <a:p>
            <a:pPr marL="139700" marR="5080" indent="-127000">
              <a:lnSpc>
                <a:spcPct val="104200"/>
              </a:lnSpc>
              <a:spcBef>
                <a:spcPts val="894"/>
              </a:spcBef>
              <a:buChar char="•"/>
              <a:tabLst>
                <a:tab pos="140335" algn="l"/>
              </a:tabLst>
            </a:pPr>
            <a:r>
              <a:rPr sz="1600" spc="-5" dirty="0">
                <a:latin typeface="Arial"/>
                <a:cs typeface="Arial"/>
              </a:rPr>
              <a:t>Most won’t have </a:t>
            </a:r>
            <a:r>
              <a:rPr sz="1600" dirty="0">
                <a:latin typeface="Arial"/>
                <a:cs typeface="Arial"/>
              </a:rPr>
              <a:t>to </a:t>
            </a:r>
            <a:r>
              <a:rPr sz="1600" spc="-5" dirty="0">
                <a:latin typeface="Arial"/>
                <a:cs typeface="Arial"/>
              </a:rPr>
              <a:t>pay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premium </a:t>
            </a:r>
            <a:r>
              <a:rPr sz="1600" dirty="0">
                <a:latin typeface="Arial"/>
                <a:cs typeface="Arial"/>
              </a:rPr>
              <a:t>for Part A. </a:t>
            </a:r>
            <a:r>
              <a:rPr sz="1600" spc="-90" dirty="0">
                <a:latin typeface="Arial"/>
                <a:cs typeface="Arial"/>
              </a:rPr>
              <a:t>To </a:t>
            </a:r>
            <a:r>
              <a:rPr sz="1600" spc="-5" dirty="0">
                <a:latin typeface="Arial"/>
                <a:cs typeface="Arial"/>
              </a:rPr>
              <a:t>make </a:t>
            </a:r>
            <a:r>
              <a:rPr sz="1600" dirty="0">
                <a:latin typeface="Arial"/>
                <a:cs typeface="Arial"/>
              </a:rPr>
              <a:t>sure you </a:t>
            </a:r>
            <a:r>
              <a:rPr sz="1600" spc="-5" dirty="0">
                <a:latin typeface="Arial"/>
                <a:cs typeface="Arial"/>
              </a:rPr>
              <a:t>qualify </a:t>
            </a:r>
            <a:r>
              <a:rPr sz="1600" dirty="0">
                <a:latin typeface="Arial"/>
                <a:cs typeface="Arial"/>
              </a:rPr>
              <a:t>for  </a:t>
            </a:r>
            <a:r>
              <a:rPr sz="1600" spc="-5" dirty="0">
                <a:latin typeface="Arial"/>
                <a:cs typeface="Arial"/>
              </a:rPr>
              <a:t>premium-free </a:t>
            </a:r>
            <a:r>
              <a:rPr sz="1600" dirty="0">
                <a:latin typeface="Arial"/>
                <a:cs typeface="Arial"/>
              </a:rPr>
              <a:t>Part A, contact Social</a:t>
            </a:r>
            <a:r>
              <a:rPr sz="1600" spc="-17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Security.</a:t>
            </a:r>
            <a:endParaRPr sz="1600" dirty="0">
              <a:latin typeface="Arial"/>
              <a:cs typeface="Arial"/>
            </a:endParaRPr>
          </a:p>
          <a:p>
            <a:pPr marL="139700" marR="645160" indent="-127000">
              <a:lnSpc>
                <a:spcPct val="104200"/>
              </a:lnSpc>
              <a:spcBef>
                <a:spcPts val="894"/>
              </a:spcBef>
              <a:buChar char="•"/>
              <a:tabLst>
                <a:tab pos="140335" algn="l"/>
              </a:tabLst>
            </a:pPr>
            <a:r>
              <a:rPr sz="1600" dirty="0">
                <a:latin typeface="Arial"/>
                <a:cs typeface="Arial"/>
              </a:rPr>
              <a:t>If you </a:t>
            </a:r>
            <a:r>
              <a:rPr sz="1600" spc="-5" dirty="0">
                <a:latin typeface="Arial"/>
                <a:cs typeface="Arial"/>
              </a:rPr>
              <a:t>worked less </a:t>
            </a:r>
            <a:r>
              <a:rPr sz="1600" dirty="0">
                <a:latin typeface="Arial"/>
                <a:cs typeface="Arial"/>
              </a:rPr>
              <a:t>than </a:t>
            </a:r>
            <a:r>
              <a:rPr sz="1600" spc="-5" dirty="0">
                <a:latin typeface="Arial"/>
                <a:cs typeface="Arial"/>
              </a:rPr>
              <a:t>10 </a:t>
            </a:r>
            <a:r>
              <a:rPr sz="1600" dirty="0">
                <a:latin typeface="Arial"/>
                <a:cs typeface="Arial"/>
              </a:rPr>
              <a:t>years, </a:t>
            </a:r>
            <a:r>
              <a:rPr lang="en-US" sz="1600" dirty="0"/>
              <a:t>there is a monthly premium up to $471*, </a:t>
            </a:r>
            <a:r>
              <a:rPr sz="1600" dirty="0">
                <a:latin typeface="Arial"/>
                <a:cs typeface="Arial"/>
              </a:rPr>
              <a:t>your </a:t>
            </a:r>
            <a:r>
              <a:rPr sz="1600" spc="-5" dirty="0">
                <a:latin typeface="Arial"/>
                <a:cs typeface="Arial"/>
              </a:rPr>
              <a:t>monthly premium is </a:t>
            </a:r>
            <a:r>
              <a:rPr sz="1600" dirty="0">
                <a:latin typeface="Arial"/>
                <a:cs typeface="Arial"/>
              </a:rPr>
              <a:t>set </a:t>
            </a:r>
            <a:r>
              <a:rPr sz="1600" spc="-5" dirty="0">
                <a:latin typeface="Arial"/>
                <a:cs typeface="Arial"/>
              </a:rPr>
              <a:t>by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Medicare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formula.</a:t>
            </a:r>
          </a:p>
        </p:txBody>
      </p:sp>
      <p:sp>
        <p:nvSpPr>
          <p:cNvPr id="40" name="object 9">
            <a:extLst>
              <a:ext uri="{FF2B5EF4-FFF2-40B4-BE49-F238E27FC236}">
                <a16:creationId xmlns:a16="http://schemas.microsoft.com/office/drawing/2014/main" id="{23B85FCF-3B78-4E6A-94F2-CD1A461E27A8}"/>
              </a:ext>
            </a:extLst>
          </p:cNvPr>
          <p:cNvSpPr/>
          <p:nvPr/>
        </p:nvSpPr>
        <p:spPr>
          <a:xfrm>
            <a:off x="623290" y="914405"/>
            <a:ext cx="1949450" cy="1949450"/>
          </a:xfrm>
          <a:custGeom>
            <a:avLst/>
            <a:gdLst/>
            <a:ahLst/>
            <a:cxnLst/>
            <a:rect l="l" t="t" r="r" b="b"/>
            <a:pathLst>
              <a:path w="1949450" h="1949450">
                <a:moveTo>
                  <a:pt x="974623" y="0"/>
                </a:moveTo>
                <a:lnTo>
                  <a:pt x="925979" y="1192"/>
                </a:lnTo>
                <a:lnTo>
                  <a:pt x="877952" y="4733"/>
                </a:lnTo>
                <a:lnTo>
                  <a:pt x="830599" y="10567"/>
                </a:lnTo>
                <a:lnTo>
                  <a:pt x="783974" y="18637"/>
                </a:lnTo>
                <a:lnTo>
                  <a:pt x="738135" y="28888"/>
                </a:lnTo>
                <a:lnTo>
                  <a:pt x="693136" y="41264"/>
                </a:lnTo>
                <a:lnTo>
                  <a:pt x="649034" y="55708"/>
                </a:lnTo>
                <a:lnTo>
                  <a:pt x="605885" y="72167"/>
                </a:lnTo>
                <a:lnTo>
                  <a:pt x="563743" y="90582"/>
                </a:lnTo>
                <a:lnTo>
                  <a:pt x="522666" y="110900"/>
                </a:lnTo>
                <a:lnTo>
                  <a:pt x="482709" y="133063"/>
                </a:lnTo>
                <a:lnTo>
                  <a:pt x="443927" y="157016"/>
                </a:lnTo>
                <a:lnTo>
                  <a:pt x="406377" y="182703"/>
                </a:lnTo>
                <a:lnTo>
                  <a:pt x="370115" y="210068"/>
                </a:lnTo>
                <a:lnTo>
                  <a:pt x="335195" y="239056"/>
                </a:lnTo>
                <a:lnTo>
                  <a:pt x="301675" y="269610"/>
                </a:lnTo>
                <a:lnTo>
                  <a:pt x="269610" y="301675"/>
                </a:lnTo>
                <a:lnTo>
                  <a:pt x="239056" y="335195"/>
                </a:lnTo>
                <a:lnTo>
                  <a:pt x="210068" y="370115"/>
                </a:lnTo>
                <a:lnTo>
                  <a:pt x="182703" y="406377"/>
                </a:lnTo>
                <a:lnTo>
                  <a:pt x="157016" y="443927"/>
                </a:lnTo>
                <a:lnTo>
                  <a:pt x="133063" y="482709"/>
                </a:lnTo>
                <a:lnTo>
                  <a:pt x="110900" y="522666"/>
                </a:lnTo>
                <a:lnTo>
                  <a:pt x="90582" y="563743"/>
                </a:lnTo>
                <a:lnTo>
                  <a:pt x="72167" y="605885"/>
                </a:lnTo>
                <a:lnTo>
                  <a:pt x="55708" y="649034"/>
                </a:lnTo>
                <a:lnTo>
                  <a:pt x="41264" y="693136"/>
                </a:lnTo>
                <a:lnTo>
                  <a:pt x="28888" y="738135"/>
                </a:lnTo>
                <a:lnTo>
                  <a:pt x="18637" y="783974"/>
                </a:lnTo>
                <a:lnTo>
                  <a:pt x="10567" y="830599"/>
                </a:lnTo>
                <a:lnTo>
                  <a:pt x="4733" y="877952"/>
                </a:lnTo>
                <a:lnTo>
                  <a:pt x="1192" y="925979"/>
                </a:lnTo>
                <a:lnTo>
                  <a:pt x="0" y="974623"/>
                </a:lnTo>
                <a:lnTo>
                  <a:pt x="1192" y="1023266"/>
                </a:lnTo>
                <a:lnTo>
                  <a:pt x="4733" y="1071292"/>
                </a:lnTo>
                <a:lnTo>
                  <a:pt x="10567" y="1118644"/>
                </a:lnTo>
                <a:lnTo>
                  <a:pt x="18637" y="1165268"/>
                </a:lnTo>
                <a:lnTo>
                  <a:pt x="28888" y="1211107"/>
                </a:lnTo>
                <a:lnTo>
                  <a:pt x="41264" y="1256105"/>
                </a:lnTo>
                <a:lnTo>
                  <a:pt x="55708" y="1300207"/>
                </a:lnTo>
                <a:lnTo>
                  <a:pt x="72167" y="1343356"/>
                </a:lnTo>
                <a:lnTo>
                  <a:pt x="90582" y="1385497"/>
                </a:lnTo>
                <a:lnTo>
                  <a:pt x="110900" y="1426574"/>
                </a:lnTo>
                <a:lnTo>
                  <a:pt x="133063" y="1466532"/>
                </a:lnTo>
                <a:lnTo>
                  <a:pt x="157016" y="1505313"/>
                </a:lnTo>
                <a:lnTo>
                  <a:pt x="182703" y="1542863"/>
                </a:lnTo>
                <a:lnTo>
                  <a:pt x="210068" y="1579126"/>
                </a:lnTo>
                <a:lnTo>
                  <a:pt x="239056" y="1614045"/>
                </a:lnTo>
                <a:lnTo>
                  <a:pt x="269610" y="1647566"/>
                </a:lnTo>
                <a:lnTo>
                  <a:pt x="301675" y="1679631"/>
                </a:lnTo>
                <a:lnTo>
                  <a:pt x="335195" y="1710186"/>
                </a:lnTo>
                <a:lnTo>
                  <a:pt x="370115" y="1739174"/>
                </a:lnTo>
                <a:lnTo>
                  <a:pt x="406377" y="1766540"/>
                </a:lnTo>
                <a:lnTo>
                  <a:pt x="443927" y="1792227"/>
                </a:lnTo>
                <a:lnTo>
                  <a:pt x="482709" y="1816180"/>
                </a:lnTo>
                <a:lnTo>
                  <a:pt x="522666" y="1838344"/>
                </a:lnTo>
                <a:lnTo>
                  <a:pt x="563743" y="1858661"/>
                </a:lnTo>
                <a:lnTo>
                  <a:pt x="605885" y="1877077"/>
                </a:lnTo>
                <a:lnTo>
                  <a:pt x="649034" y="1893536"/>
                </a:lnTo>
                <a:lnTo>
                  <a:pt x="693136" y="1907981"/>
                </a:lnTo>
                <a:lnTo>
                  <a:pt x="738135" y="1920357"/>
                </a:lnTo>
                <a:lnTo>
                  <a:pt x="783974" y="1930608"/>
                </a:lnTo>
                <a:lnTo>
                  <a:pt x="830599" y="1938679"/>
                </a:lnTo>
                <a:lnTo>
                  <a:pt x="877952" y="1944512"/>
                </a:lnTo>
                <a:lnTo>
                  <a:pt x="925979" y="1948054"/>
                </a:lnTo>
                <a:lnTo>
                  <a:pt x="974623" y="1949246"/>
                </a:lnTo>
                <a:lnTo>
                  <a:pt x="1023267" y="1948054"/>
                </a:lnTo>
                <a:lnTo>
                  <a:pt x="1071294" y="1944512"/>
                </a:lnTo>
                <a:lnTo>
                  <a:pt x="1118647" y="1938679"/>
                </a:lnTo>
                <a:lnTo>
                  <a:pt x="1165272" y="1930608"/>
                </a:lnTo>
                <a:lnTo>
                  <a:pt x="1211111" y="1920357"/>
                </a:lnTo>
                <a:lnTo>
                  <a:pt x="1256110" y="1907981"/>
                </a:lnTo>
                <a:lnTo>
                  <a:pt x="1300212" y="1893536"/>
                </a:lnTo>
                <a:lnTo>
                  <a:pt x="1343361" y="1877077"/>
                </a:lnTo>
                <a:lnTo>
                  <a:pt x="1385503" y="1858661"/>
                </a:lnTo>
                <a:lnTo>
                  <a:pt x="1426580" y="1838344"/>
                </a:lnTo>
                <a:lnTo>
                  <a:pt x="1466537" y="1816180"/>
                </a:lnTo>
                <a:lnTo>
                  <a:pt x="1505319" y="1792227"/>
                </a:lnTo>
                <a:lnTo>
                  <a:pt x="1542869" y="1766540"/>
                </a:lnTo>
                <a:lnTo>
                  <a:pt x="1579131" y="1739174"/>
                </a:lnTo>
                <a:lnTo>
                  <a:pt x="1614050" y="1710186"/>
                </a:lnTo>
                <a:lnTo>
                  <a:pt x="1647570" y="1679631"/>
                </a:lnTo>
                <a:lnTo>
                  <a:pt x="1679636" y="1647566"/>
                </a:lnTo>
                <a:lnTo>
                  <a:pt x="1710190" y="1614045"/>
                </a:lnTo>
                <a:lnTo>
                  <a:pt x="1739178" y="1579126"/>
                </a:lnTo>
                <a:lnTo>
                  <a:pt x="1766543" y="1542863"/>
                </a:lnTo>
                <a:lnTo>
                  <a:pt x="1792230" y="1505313"/>
                </a:lnTo>
                <a:lnTo>
                  <a:pt x="1816183" y="1466532"/>
                </a:lnTo>
                <a:lnTo>
                  <a:pt x="1838346" y="1426574"/>
                </a:lnTo>
                <a:lnTo>
                  <a:pt x="1858664" y="1385497"/>
                </a:lnTo>
                <a:lnTo>
                  <a:pt x="1877079" y="1343356"/>
                </a:lnTo>
                <a:lnTo>
                  <a:pt x="1893537" y="1300207"/>
                </a:lnTo>
                <a:lnTo>
                  <a:pt x="1907982" y="1256105"/>
                </a:lnTo>
                <a:lnTo>
                  <a:pt x="1920358" y="1211107"/>
                </a:lnTo>
                <a:lnTo>
                  <a:pt x="1930609" y="1165268"/>
                </a:lnTo>
                <a:lnTo>
                  <a:pt x="1938679" y="1118644"/>
                </a:lnTo>
                <a:lnTo>
                  <a:pt x="1944513" y="1071292"/>
                </a:lnTo>
                <a:lnTo>
                  <a:pt x="1948054" y="1023266"/>
                </a:lnTo>
                <a:lnTo>
                  <a:pt x="1949246" y="974623"/>
                </a:lnTo>
                <a:lnTo>
                  <a:pt x="1948054" y="925979"/>
                </a:lnTo>
                <a:lnTo>
                  <a:pt x="1944513" y="877952"/>
                </a:lnTo>
                <a:lnTo>
                  <a:pt x="1938679" y="830599"/>
                </a:lnTo>
                <a:lnTo>
                  <a:pt x="1930609" y="783974"/>
                </a:lnTo>
                <a:lnTo>
                  <a:pt x="1920358" y="738135"/>
                </a:lnTo>
                <a:lnTo>
                  <a:pt x="1907982" y="693136"/>
                </a:lnTo>
                <a:lnTo>
                  <a:pt x="1893537" y="649034"/>
                </a:lnTo>
                <a:lnTo>
                  <a:pt x="1877079" y="605885"/>
                </a:lnTo>
                <a:lnTo>
                  <a:pt x="1858664" y="563743"/>
                </a:lnTo>
                <a:lnTo>
                  <a:pt x="1838346" y="522666"/>
                </a:lnTo>
                <a:lnTo>
                  <a:pt x="1816183" y="482709"/>
                </a:lnTo>
                <a:lnTo>
                  <a:pt x="1792230" y="443927"/>
                </a:lnTo>
                <a:lnTo>
                  <a:pt x="1766543" y="406377"/>
                </a:lnTo>
                <a:lnTo>
                  <a:pt x="1739178" y="370115"/>
                </a:lnTo>
                <a:lnTo>
                  <a:pt x="1710190" y="335195"/>
                </a:lnTo>
                <a:lnTo>
                  <a:pt x="1679636" y="301675"/>
                </a:lnTo>
                <a:lnTo>
                  <a:pt x="1647570" y="269610"/>
                </a:lnTo>
                <a:lnTo>
                  <a:pt x="1614050" y="239056"/>
                </a:lnTo>
                <a:lnTo>
                  <a:pt x="1579131" y="210068"/>
                </a:lnTo>
                <a:lnTo>
                  <a:pt x="1542869" y="182703"/>
                </a:lnTo>
                <a:lnTo>
                  <a:pt x="1505319" y="157016"/>
                </a:lnTo>
                <a:lnTo>
                  <a:pt x="1466537" y="133063"/>
                </a:lnTo>
                <a:lnTo>
                  <a:pt x="1426580" y="110900"/>
                </a:lnTo>
                <a:lnTo>
                  <a:pt x="1385503" y="90582"/>
                </a:lnTo>
                <a:lnTo>
                  <a:pt x="1343361" y="72167"/>
                </a:lnTo>
                <a:lnTo>
                  <a:pt x="1300212" y="55708"/>
                </a:lnTo>
                <a:lnTo>
                  <a:pt x="1256110" y="41264"/>
                </a:lnTo>
                <a:lnTo>
                  <a:pt x="1211111" y="28888"/>
                </a:lnTo>
                <a:lnTo>
                  <a:pt x="1165272" y="18637"/>
                </a:lnTo>
                <a:lnTo>
                  <a:pt x="1118647" y="10567"/>
                </a:lnTo>
                <a:lnTo>
                  <a:pt x="1071294" y="4733"/>
                </a:lnTo>
                <a:lnTo>
                  <a:pt x="1023267" y="1192"/>
                </a:lnTo>
                <a:lnTo>
                  <a:pt x="9746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29">
            <a:extLst>
              <a:ext uri="{FF2B5EF4-FFF2-40B4-BE49-F238E27FC236}">
                <a16:creationId xmlns:a16="http://schemas.microsoft.com/office/drawing/2014/main" id="{1FCBAF4C-E07D-4EF8-9970-562BB1B4D319}"/>
              </a:ext>
            </a:extLst>
          </p:cNvPr>
          <p:cNvSpPr/>
          <p:nvPr/>
        </p:nvSpPr>
        <p:spPr>
          <a:xfrm>
            <a:off x="1186472" y="3179596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60" h="822960">
                <a:moveTo>
                  <a:pt x="411441" y="0"/>
                </a:moveTo>
                <a:lnTo>
                  <a:pt x="363459" y="2768"/>
                </a:lnTo>
                <a:lnTo>
                  <a:pt x="317103" y="10866"/>
                </a:lnTo>
                <a:lnTo>
                  <a:pt x="272681" y="23987"/>
                </a:lnTo>
                <a:lnTo>
                  <a:pt x="230502" y="41820"/>
                </a:lnTo>
                <a:lnTo>
                  <a:pt x="190874" y="64057"/>
                </a:lnTo>
                <a:lnTo>
                  <a:pt x="154107" y="90390"/>
                </a:lnTo>
                <a:lnTo>
                  <a:pt x="120510" y="120510"/>
                </a:lnTo>
                <a:lnTo>
                  <a:pt x="90390" y="154107"/>
                </a:lnTo>
                <a:lnTo>
                  <a:pt x="64057" y="190874"/>
                </a:lnTo>
                <a:lnTo>
                  <a:pt x="41820" y="230502"/>
                </a:lnTo>
                <a:lnTo>
                  <a:pt x="23987" y="272681"/>
                </a:lnTo>
                <a:lnTo>
                  <a:pt x="10866" y="317103"/>
                </a:lnTo>
                <a:lnTo>
                  <a:pt x="2768" y="363459"/>
                </a:lnTo>
                <a:lnTo>
                  <a:pt x="0" y="411441"/>
                </a:lnTo>
                <a:lnTo>
                  <a:pt x="2768" y="459423"/>
                </a:lnTo>
                <a:lnTo>
                  <a:pt x="10866" y="505780"/>
                </a:lnTo>
                <a:lnTo>
                  <a:pt x="23987" y="550202"/>
                </a:lnTo>
                <a:lnTo>
                  <a:pt x="41820" y="592381"/>
                </a:lnTo>
                <a:lnTo>
                  <a:pt x="64057" y="632008"/>
                </a:lnTo>
                <a:lnTo>
                  <a:pt x="90390" y="668775"/>
                </a:lnTo>
                <a:lnTo>
                  <a:pt x="120510" y="702373"/>
                </a:lnTo>
                <a:lnTo>
                  <a:pt x="154107" y="732493"/>
                </a:lnTo>
                <a:lnTo>
                  <a:pt x="190874" y="758826"/>
                </a:lnTo>
                <a:lnTo>
                  <a:pt x="230502" y="781063"/>
                </a:lnTo>
                <a:lnTo>
                  <a:pt x="272681" y="798896"/>
                </a:lnTo>
                <a:lnTo>
                  <a:pt x="317103" y="812017"/>
                </a:lnTo>
                <a:lnTo>
                  <a:pt x="363459" y="820115"/>
                </a:lnTo>
                <a:lnTo>
                  <a:pt x="411441" y="822883"/>
                </a:lnTo>
                <a:lnTo>
                  <a:pt x="459423" y="820115"/>
                </a:lnTo>
                <a:lnTo>
                  <a:pt x="505780" y="812017"/>
                </a:lnTo>
                <a:lnTo>
                  <a:pt x="550202" y="798896"/>
                </a:lnTo>
                <a:lnTo>
                  <a:pt x="592381" y="781063"/>
                </a:lnTo>
                <a:lnTo>
                  <a:pt x="632008" y="758826"/>
                </a:lnTo>
                <a:lnTo>
                  <a:pt x="668775" y="732493"/>
                </a:lnTo>
                <a:lnTo>
                  <a:pt x="702373" y="702373"/>
                </a:lnTo>
                <a:lnTo>
                  <a:pt x="732493" y="668775"/>
                </a:lnTo>
                <a:lnTo>
                  <a:pt x="758826" y="632008"/>
                </a:lnTo>
                <a:lnTo>
                  <a:pt x="781063" y="592381"/>
                </a:lnTo>
                <a:lnTo>
                  <a:pt x="798896" y="550202"/>
                </a:lnTo>
                <a:lnTo>
                  <a:pt x="812017" y="505780"/>
                </a:lnTo>
                <a:lnTo>
                  <a:pt x="820115" y="459423"/>
                </a:lnTo>
                <a:lnTo>
                  <a:pt x="822883" y="411441"/>
                </a:lnTo>
                <a:lnTo>
                  <a:pt x="820115" y="363459"/>
                </a:lnTo>
                <a:lnTo>
                  <a:pt x="812017" y="317103"/>
                </a:lnTo>
                <a:lnTo>
                  <a:pt x="798896" y="272681"/>
                </a:lnTo>
                <a:lnTo>
                  <a:pt x="781063" y="230502"/>
                </a:lnTo>
                <a:lnTo>
                  <a:pt x="758826" y="190874"/>
                </a:lnTo>
                <a:lnTo>
                  <a:pt x="732493" y="154107"/>
                </a:lnTo>
                <a:lnTo>
                  <a:pt x="702373" y="120510"/>
                </a:lnTo>
                <a:lnTo>
                  <a:pt x="668775" y="90390"/>
                </a:lnTo>
                <a:lnTo>
                  <a:pt x="632008" y="64057"/>
                </a:lnTo>
                <a:lnTo>
                  <a:pt x="592381" y="41820"/>
                </a:lnTo>
                <a:lnTo>
                  <a:pt x="550202" y="23987"/>
                </a:lnTo>
                <a:lnTo>
                  <a:pt x="505780" y="10866"/>
                </a:lnTo>
                <a:lnTo>
                  <a:pt x="459423" y="2768"/>
                </a:lnTo>
                <a:lnTo>
                  <a:pt x="411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35">
            <a:extLst>
              <a:ext uri="{FF2B5EF4-FFF2-40B4-BE49-F238E27FC236}">
                <a16:creationId xmlns:a16="http://schemas.microsoft.com/office/drawing/2014/main" id="{FA2ED650-4AE9-47D9-9E88-18966C840FE2}"/>
              </a:ext>
            </a:extLst>
          </p:cNvPr>
          <p:cNvSpPr/>
          <p:nvPr/>
        </p:nvSpPr>
        <p:spPr>
          <a:xfrm>
            <a:off x="1186472" y="4319082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60" h="822960">
                <a:moveTo>
                  <a:pt x="411441" y="0"/>
                </a:moveTo>
                <a:lnTo>
                  <a:pt x="363459" y="2768"/>
                </a:lnTo>
                <a:lnTo>
                  <a:pt x="317103" y="10866"/>
                </a:lnTo>
                <a:lnTo>
                  <a:pt x="272681" y="23987"/>
                </a:lnTo>
                <a:lnTo>
                  <a:pt x="230502" y="41820"/>
                </a:lnTo>
                <a:lnTo>
                  <a:pt x="190874" y="64057"/>
                </a:lnTo>
                <a:lnTo>
                  <a:pt x="154107" y="90390"/>
                </a:lnTo>
                <a:lnTo>
                  <a:pt x="120510" y="120510"/>
                </a:lnTo>
                <a:lnTo>
                  <a:pt x="90390" y="154107"/>
                </a:lnTo>
                <a:lnTo>
                  <a:pt x="64057" y="190874"/>
                </a:lnTo>
                <a:lnTo>
                  <a:pt x="41820" y="230502"/>
                </a:lnTo>
                <a:lnTo>
                  <a:pt x="23987" y="272681"/>
                </a:lnTo>
                <a:lnTo>
                  <a:pt x="10866" y="317103"/>
                </a:lnTo>
                <a:lnTo>
                  <a:pt x="2768" y="363459"/>
                </a:lnTo>
                <a:lnTo>
                  <a:pt x="0" y="411441"/>
                </a:lnTo>
                <a:lnTo>
                  <a:pt x="2768" y="459423"/>
                </a:lnTo>
                <a:lnTo>
                  <a:pt x="10866" y="505780"/>
                </a:lnTo>
                <a:lnTo>
                  <a:pt x="23987" y="550202"/>
                </a:lnTo>
                <a:lnTo>
                  <a:pt x="41820" y="592381"/>
                </a:lnTo>
                <a:lnTo>
                  <a:pt x="64057" y="632008"/>
                </a:lnTo>
                <a:lnTo>
                  <a:pt x="90390" y="668775"/>
                </a:lnTo>
                <a:lnTo>
                  <a:pt x="120510" y="702373"/>
                </a:lnTo>
                <a:lnTo>
                  <a:pt x="154107" y="732493"/>
                </a:lnTo>
                <a:lnTo>
                  <a:pt x="190874" y="758826"/>
                </a:lnTo>
                <a:lnTo>
                  <a:pt x="230502" y="781063"/>
                </a:lnTo>
                <a:lnTo>
                  <a:pt x="272681" y="798896"/>
                </a:lnTo>
                <a:lnTo>
                  <a:pt x="317103" y="812017"/>
                </a:lnTo>
                <a:lnTo>
                  <a:pt x="363459" y="820115"/>
                </a:lnTo>
                <a:lnTo>
                  <a:pt x="411441" y="822883"/>
                </a:lnTo>
                <a:lnTo>
                  <a:pt x="459423" y="820115"/>
                </a:lnTo>
                <a:lnTo>
                  <a:pt x="505780" y="812017"/>
                </a:lnTo>
                <a:lnTo>
                  <a:pt x="550202" y="798896"/>
                </a:lnTo>
                <a:lnTo>
                  <a:pt x="592381" y="781063"/>
                </a:lnTo>
                <a:lnTo>
                  <a:pt x="632008" y="758826"/>
                </a:lnTo>
                <a:lnTo>
                  <a:pt x="668775" y="732493"/>
                </a:lnTo>
                <a:lnTo>
                  <a:pt x="702373" y="702373"/>
                </a:lnTo>
                <a:lnTo>
                  <a:pt x="732493" y="668775"/>
                </a:lnTo>
                <a:lnTo>
                  <a:pt x="758826" y="632008"/>
                </a:lnTo>
                <a:lnTo>
                  <a:pt x="781063" y="592381"/>
                </a:lnTo>
                <a:lnTo>
                  <a:pt x="798896" y="550202"/>
                </a:lnTo>
                <a:lnTo>
                  <a:pt x="812017" y="505780"/>
                </a:lnTo>
                <a:lnTo>
                  <a:pt x="820115" y="459423"/>
                </a:lnTo>
                <a:lnTo>
                  <a:pt x="822883" y="411441"/>
                </a:lnTo>
                <a:lnTo>
                  <a:pt x="820115" y="363459"/>
                </a:lnTo>
                <a:lnTo>
                  <a:pt x="812017" y="317103"/>
                </a:lnTo>
                <a:lnTo>
                  <a:pt x="798896" y="272681"/>
                </a:lnTo>
                <a:lnTo>
                  <a:pt x="781063" y="230502"/>
                </a:lnTo>
                <a:lnTo>
                  <a:pt x="758826" y="190874"/>
                </a:lnTo>
                <a:lnTo>
                  <a:pt x="732493" y="154107"/>
                </a:lnTo>
                <a:lnTo>
                  <a:pt x="702373" y="120510"/>
                </a:lnTo>
                <a:lnTo>
                  <a:pt x="668775" y="90390"/>
                </a:lnTo>
                <a:lnTo>
                  <a:pt x="632008" y="64057"/>
                </a:lnTo>
                <a:lnTo>
                  <a:pt x="592381" y="41820"/>
                </a:lnTo>
                <a:lnTo>
                  <a:pt x="550202" y="23987"/>
                </a:lnTo>
                <a:lnTo>
                  <a:pt x="505780" y="10866"/>
                </a:lnTo>
                <a:lnTo>
                  <a:pt x="459423" y="2768"/>
                </a:lnTo>
                <a:lnTo>
                  <a:pt x="411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39">
            <a:extLst>
              <a:ext uri="{FF2B5EF4-FFF2-40B4-BE49-F238E27FC236}">
                <a16:creationId xmlns:a16="http://schemas.microsoft.com/office/drawing/2014/main" id="{2D4C6600-3DE6-4840-AD5D-4EAB518FA8E8}"/>
              </a:ext>
            </a:extLst>
          </p:cNvPr>
          <p:cNvSpPr/>
          <p:nvPr/>
        </p:nvSpPr>
        <p:spPr>
          <a:xfrm>
            <a:off x="1186472" y="5458566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60" h="822960">
                <a:moveTo>
                  <a:pt x="411441" y="0"/>
                </a:moveTo>
                <a:lnTo>
                  <a:pt x="363459" y="2768"/>
                </a:lnTo>
                <a:lnTo>
                  <a:pt x="317103" y="10866"/>
                </a:lnTo>
                <a:lnTo>
                  <a:pt x="272681" y="23987"/>
                </a:lnTo>
                <a:lnTo>
                  <a:pt x="230502" y="41820"/>
                </a:lnTo>
                <a:lnTo>
                  <a:pt x="190874" y="64057"/>
                </a:lnTo>
                <a:lnTo>
                  <a:pt x="154107" y="90390"/>
                </a:lnTo>
                <a:lnTo>
                  <a:pt x="120510" y="120510"/>
                </a:lnTo>
                <a:lnTo>
                  <a:pt x="90390" y="154107"/>
                </a:lnTo>
                <a:lnTo>
                  <a:pt x="64057" y="190874"/>
                </a:lnTo>
                <a:lnTo>
                  <a:pt x="41820" y="230502"/>
                </a:lnTo>
                <a:lnTo>
                  <a:pt x="23987" y="272681"/>
                </a:lnTo>
                <a:lnTo>
                  <a:pt x="10866" y="317103"/>
                </a:lnTo>
                <a:lnTo>
                  <a:pt x="2768" y="363459"/>
                </a:lnTo>
                <a:lnTo>
                  <a:pt x="0" y="411441"/>
                </a:lnTo>
                <a:lnTo>
                  <a:pt x="2768" y="459423"/>
                </a:lnTo>
                <a:lnTo>
                  <a:pt x="10866" y="505780"/>
                </a:lnTo>
                <a:lnTo>
                  <a:pt x="23987" y="550202"/>
                </a:lnTo>
                <a:lnTo>
                  <a:pt x="41820" y="592381"/>
                </a:lnTo>
                <a:lnTo>
                  <a:pt x="64057" y="632008"/>
                </a:lnTo>
                <a:lnTo>
                  <a:pt x="90390" y="668775"/>
                </a:lnTo>
                <a:lnTo>
                  <a:pt x="120510" y="702373"/>
                </a:lnTo>
                <a:lnTo>
                  <a:pt x="154107" y="732493"/>
                </a:lnTo>
                <a:lnTo>
                  <a:pt x="190874" y="758826"/>
                </a:lnTo>
                <a:lnTo>
                  <a:pt x="230502" y="781063"/>
                </a:lnTo>
                <a:lnTo>
                  <a:pt x="272681" y="798896"/>
                </a:lnTo>
                <a:lnTo>
                  <a:pt x="317103" y="812017"/>
                </a:lnTo>
                <a:lnTo>
                  <a:pt x="363459" y="820115"/>
                </a:lnTo>
                <a:lnTo>
                  <a:pt x="411441" y="822883"/>
                </a:lnTo>
                <a:lnTo>
                  <a:pt x="459423" y="820115"/>
                </a:lnTo>
                <a:lnTo>
                  <a:pt x="505780" y="812017"/>
                </a:lnTo>
                <a:lnTo>
                  <a:pt x="550202" y="798896"/>
                </a:lnTo>
                <a:lnTo>
                  <a:pt x="592381" y="781063"/>
                </a:lnTo>
                <a:lnTo>
                  <a:pt x="632008" y="758826"/>
                </a:lnTo>
                <a:lnTo>
                  <a:pt x="668775" y="732493"/>
                </a:lnTo>
                <a:lnTo>
                  <a:pt x="702373" y="702373"/>
                </a:lnTo>
                <a:lnTo>
                  <a:pt x="732493" y="668775"/>
                </a:lnTo>
                <a:lnTo>
                  <a:pt x="758826" y="632008"/>
                </a:lnTo>
                <a:lnTo>
                  <a:pt x="781063" y="592381"/>
                </a:lnTo>
                <a:lnTo>
                  <a:pt x="798896" y="550202"/>
                </a:lnTo>
                <a:lnTo>
                  <a:pt x="812017" y="505780"/>
                </a:lnTo>
                <a:lnTo>
                  <a:pt x="820115" y="459423"/>
                </a:lnTo>
                <a:lnTo>
                  <a:pt x="822883" y="411441"/>
                </a:lnTo>
                <a:lnTo>
                  <a:pt x="820115" y="363459"/>
                </a:lnTo>
                <a:lnTo>
                  <a:pt x="812017" y="317103"/>
                </a:lnTo>
                <a:lnTo>
                  <a:pt x="798896" y="272681"/>
                </a:lnTo>
                <a:lnTo>
                  <a:pt x="781063" y="230502"/>
                </a:lnTo>
                <a:lnTo>
                  <a:pt x="758826" y="190874"/>
                </a:lnTo>
                <a:lnTo>
                  <a:pt x="732493" y="154107"/>
                </a:lnTo>
                <a:lnTo>
                  <a:pt x="702373" y="120510"/>
                </a:lnTo>
                <a:lnTo>
                  <a:pt x="668775" y="90390"/>
                </a:lnTo>
                <a:lnTo>
                  <a:pt x="632008" y="64057"/>
                </a:lnTo>
                <a:lnTo>
                  <a:pt x="592381" y="41820"/>
                </a:lnTo>
                <a:lnTo>
                  <a:pt x="550202" y="23987"/>
                </a:lnTo>
                <a:lnTo>
                  <a:pt x="505780" y="10866"/>
                </a:lnTo>
                <a:lnTo>
                  <a:pt x="459423" y="2768"/>
                </a:lnTo>
                <a:lnTo>
                  <a:pt x="411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350B85-6834-4C7E-95EA-594E537670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MEDICARE FOR GROUP MEMBERS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DD1F7-2A47-4E09-90AB-18095A855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C7C7-B0FF-451D-99FE-9EA893039DF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7" name="Graphic 106">
            <a:extLst>
              <a:ext uri="{FF2B5EF4-FFF2-40B4-BE49-F238E27FC236}">
                <a16:creationId xmlns:a16="http://schemas.microsoft.com/office/drawing/2014/main" id="{647C2CE4-A602-42F7-AB3E-5ADB7B315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02939" y="1249798"/>
            <a:ext cx="1390152" cy="1141910"/>
          </a:xfrm>
          <a:prstGeom prst="rect">
            <a:avLst/>
          </a:prstGeom>
        </p:spPr>
      </p:pic>
      <p:pic>
        <p:nvPicPr>
          <p:cNvPr id="108" name="Graphic 107">
            <a:extLst>
              <a:ext uri="{FF2B5EF4-FFF2-40B4-BE49-F238E27FC236}">
                <a16:creationId xmlns:a16="http://schemas.microsoft.com/office/drawing/2014/main" id="{54545398-4FC6-4901-A0B2-6C31782AB9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34168" y="3327292"/>
            <a:ext cx="527569" cy="527569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8F2972BB-C3F4-478F-B84E-E030F1B39ACB}"/>
              </a:ext>
            </a:extLst>
          </p:cNvPr>
          <p:cNvGrpSpPr>
            <a:grpSpLocks noChangeAspect="1"/>
          </p:cNvGrpSpPr>
          <p:nvPr/>
        </p:nvGrpSpPr>
        <p:grpSpPr>
          <a:xfrm>
            <a:off x="1490509" y="4467373"/>
            <a:ext cx="214886" cy="526378"/>
            <a:chOff x="9257554" y="-500162"/>
            <a:chExt cx="1512220" cy="3704277"/>
          </a:xfrm>
        </p:grpSpPr>
        <p:sp>
          <p:nvSpPr>
            <p:cNvPr id="110" name="Rectangle: Top Corners Rounded 109">
              <a:extLst>
                <a:ext uri="{FF2B5EF4-FFF2-40B4-BE49-F238E27FC236}">
                  <a16:creationId xmlns:a16="http://schemas.microsoft.com/office/drawing/2014/main" id="{869FD091-0765-4089-8C54-600783163797}"/>
                </a:ext>
              </a:extLst>
            </p:cNvPr>
            <p:cNvSpPr/>
            <p:nvPr/>
          </p:nvSpPr>
          <p:spPr>
            <a:xfrm rot="10800000">
              <a:off x="9328297" y="1360968"/>
              <a:ext cx="1368055" cy="17508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</p:spPr>
          <p:txBody>
            <a:bodyPr wrap="none" rtlCol="0" anchor="ctr">
              <a:noAutofit/>
            </a:bodyPr>
            <a:lstStyle/>
            <a:p>
              <a:pPr marL="12700" algn="l">
                <a:lnSpc>
                  <a:spcPct val="100000"/>
                </a:lnSpc>
                <a:spcBef>
                  <a:spcPts val="100"/>
                </a:spcBef>
              </a:pPr>
              <a:endParaRPr lang="en-US" sz="1600" b="1" spc="-20" dirty="0">
                <a:cs typeface="Arial"/>
              </a:endParaRPr>
            </a:p>
          </p:txBody>
        </p:sp>
        <p:pic>
          <p:nvPicPr>
            <p:cNvPr id="111" name="Graphic 110">
              <a:extLst>
                <a:ext uri="{FF2B5EF4-FFF2-40B4-BE49-F238E27FC236}">
                  <a16:creationId xmlns:a16="http://schemas.microsoft.com/office/drawing/2014/main" id="{5D7695CC-D90E-43D9-9888-EE5F9871D1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b="48025"/>
            <a:stretch/>
          </p:blipFill>
          <p:spPr>
            <a:xfrm>
              <a:off x="9257554" y="-500162"/>
              <a:ext cx="1512220" cy="1857757"/>
            </a:xfrm>
            <a:prstGeom prst="rect">
              <a:avLst/>
            </a:prstGeom>
          </p:spPr>
        </p:pic>
        <p:pic>
          <p:nvPicPr>
            <p:cNvPr id="112" name="Graphic 111">
              <a:extLst>
                <a:ext uri="{FF2B5EF4-FFF2-40B4-BE49-F238E27FC236}">
                  <a16:creationId xmlns:a16="http://schemas.microsoft.com/office/drawing/2014/main" id="{00D68EB5-67F7-40F9-A268-93901FC7F9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b="48025"/>
            <a:stretch/>
          </p:blipFill>
          <p:spPr>
            <a:xfrm flipV="1">
              <a:off x="9257554" y="1346358"/>
              <a:ext cx="1512220" cy="1857757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EF8380C-BE5F-4EB6-A152-5A886CB53EBD}"/>
              </a:ext>
            </a:extLst>
          </p:cNvPr>
          <p:cNvGrpSpPr/>
          <p:nvPr/>
        </p:nvGrpSpPr>
        <p:grpSpPr>
          <a:xfrm>
            <a:off x="1389673" y="5567844"/>
            <a:ext cx="416559" cy="604405"/>
            <a:chOff x="9611652" y="3351258"/>
            <a:chExt cx="752589" cy="1091968"/>
          </a:xfrm>
        </p:grpSpPr>
        <p:pic>
          <p:nvPicPr>
            <p:cNvPr id="113" name="Graphic 112">
              <a:extLst>
                <a:ext uri="{FF2B5EF4-FFF2-40B4-BE49-F238E27FC236}">
                  <a16:creationId xmlns:a16="http://schemas.microsoft.com/office/drawing/2014/main" id="{BC60C0B1-D337-4522-B77D-3D1E8D4B5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672262" y="3351258"/>
              <a:ext cx="691979" cy="568410"/>
            </a:xfrm>
            <a:prstGeom prst="rect">
              <a:avLst/>
            </a:prstGeom>
          </p:spPr>
        </p:pic>
        <p:pic>
          <p:nvPicPr>
            <p:cNvPr id="114" name="Graphic 113">
              <a:extLst>
                <a:ext uri="{FF2B5EF4-FFF2-40B4-BE49-F238E27FC236}">
                  <a16:creationId xmlns:a16="http://schemas.microsoft.com/office/drawing/2014/main" id="{8DD38A9A-34A7-4B45-AB4E-3248B2265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611652" y="4057065"/>
              <a:ext cx="369572" cy="369572"/>
            </a:xfrm>
            <a:prstGeom prst="rect">
              <a:avLst/>
            </a:prstGeom>
          </p:spPr>
        </p:pic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0636AF45-BF78-47A2-9236-E6DD332EC1B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197218" y="4040890"/>
              <a:ext cx="164248" cy="402336"/>
              <a:chOff x="9257554" y="-500162"/>
              <a:chExt cx="1512220" cy="3704277"/>
            </a:xfrm>
          </p:grpSpPr>
          <p:sp>
            <p:nvSpPr>
              <p:cNvPr id="116" name="Rectangle: Top Corners Rounded 115">
                <a:extLst>
                  <a:ext uri="{FF2B5EF4-FFF2-40B4-BE49-F238E27FC236}">
                    <a16:creationId xmlns:a16="http://schemas.microsoft.com/office/drawing/2014/main" id="{0F4B5EBB-6960-44DF-B998-7CA6D4CB6965}"/>
                  </a:ext>
                </a:extLst>
              </p:cNvPr>
              <p:cNvSpPr/>
              <p:nvPr/>
            </p:nvSpPr>
            <p:spPr>
              <a:xfrm rot="10800000">
                <a:off x="9328297" y="1360968"/>
                <a:ext cx="1368055" cy="175082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</p:spPr>
            <p:txBody>
              <a:bodyPr wrap="none" rtlCol="0" anchor="ctr">
                <a:noAutofit/>
              </a:bodyPr>
              <a:lstStyle/>
              <a:p>
                <a:pPr marL="12700" algn="l">
                  <a:lnSpc>
                    <a:spcPct val="100000"/>
                  </a:lnSpc>
                  <a:spcBef>
                    <a:spcPts val="100"/>
                  </a:spcBef>
                </a:pPr>
                <a:endParaRPr lang="en-US" sz="1600" b="1" spc="-20" dirty="0">
                  <a:cs typeface="Arial"/>
                </a:endParaRPr>
              </a:p>
            </p:txBody>
          </p:sp>
          <p:pic>
            <p:nvPicPr>
              <p:cNvPr id="117" name="Graphic 116">
                <a:extLst>
                  <a:ext uri="{FF2B5EF4-FFF2-40B4-BE49-F238E27FC236}">
                    <a16:creationId xmlns:a16="http://schemas.microsoft.com/office/drawing/2014/main" id="{E68ADB9E-4F0E-49AA-9097-78B0856DDC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 b="48025"/>
              <a:stretch/>
            </p:blipFill>
            <p:spPr>
              <a:xfrm>
                <a:off x="9257554" y="-500162"/>
                <a:ext cx="1512220" cy="1857757"/>
              </a:xfrm>
              <a:prstGeom prst="rect">
                <a:avLst/>
              </a:prstGeom>
            </p:spPr>
          </p:pic>
          <p:pic>
            <p:nvPicPr>
              <p:cNvPr id="118" name="Graphic 117">
                <a:extLst>
                  <a:ext uri="{FF2B5EF4-FFF2-40B4-BE49-F238E27FC236}">
                    <a16:creationId xmlns:a16="http://schemas.microsoft.com/office/drawing/2014/main" id="{A984BE4B-937E-44E3-8DCD-778088BA7D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 b="48025"/>
              <a:stretch/>
            </p:blipFill>
            <p:spPr>
              <a:xfrm flipV="1">
                <a:off x="9257554" y="1346358"/>
                <a:ext cx="1512220" cy="1857757"/>
              </a:xfrm>
              <a:prstGeom prst="rect">
                <a:avLst/>
              </a:prstGeom>
            </p:spPr>
          </p:pic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4E9BBB3-2BEB-476A-ACBD-9D60C1568C85}"/>
              </a:ext>
            </a:extLst>
          </p:cNvPr>
          <p:cNvSpPr txBox="1"/>
          <p:nvPr/>
        </p:nvSpPr>
        <p:spPr>
          <a:xfrm>
            <a:off x="3613921" y="5835398"/>
            <a:ext cx="4206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 Amount is for 2021</a:t>
            </a:r>
          </a:p>
        </p:txBody>
      </p:sp>
    </p:spTree>
    <p:extLst>
      <p:ext uri="{BB962C8B-B14F-4D97-AF65-F5344CB8AC3E}">
        <p14:creationId xmlns:p14="http://schemas.microsoft.com/office/powerpoint/2010/main" val="71163417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5">
            <a:extLst>
              <a:ext uri="{FF2B5EF4-FFF2-40B4-BE49-F238E27FC236}">
                <a16:creationId xmlns:a16="http://schemas.microsoft.com/office/drawing/2014/main" id="{27E467E6-FF6D-42B0-8E20-8A4271109CD7}"/>
              </a:ext>
            </a:extLst>
          </p:cNvPr>
          <p:cNvSpPr/>
          <p:nvPr/>
        </p:nvSpPr>
        <p:spPr>
          <a:xfrm>
            <a:off x="109728" y="0"/>
            <a:ext cx="2976880" cy="6858000"/>
          </a:xfrm>
          <a:custGeom>
            <a:avLst/>
            <a:gdLst/>
            <a:ahLst/>
            <a:cxnLst/>
            <a:rect l="l" t="t" r="r" b="b"/>
            <a:pathLst>
              <a:path w="2976880" h="6858000">
                <a:moveTo>
                  <a:pt x="0" y="6858000"/>
                </a:moveTo>
                <a:lnTo>
                  <a:pt x="2976372" y="6858000"/>
                </a:lnTo>
                <a:lnTo>
                  <a:pt x="297637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4EA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350B85-6834-4C7E-95EA-594E537670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MEDICARE FOR GROUP MEMBERS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DD1F7-2A47-4E09-90AB-18095A855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C7C7-B0FF-451D-99FE-9EA893039DF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5" name="object 6">
            <a:extLst>
              <a:ext uri="{FF2B5EF4-FFF2-40B4-BE49-F238E27FC236}">
                <a16:creationId xmlns:a16="http://schemas.microsoft.com/office/drawing/2014/main" id="{5DA2FA83-0FFD-4125-96D6-FAA2823D71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41115" y="811894"/>
            <a:ext cx="5111179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/>
              <a:t>Part B: </a:t>
            </a:r>
            <a:r>
              <a:rPr sz="2600" spc="-5" dirty="0"/>
              <a:t>Medical</a:t>
            </a:r>
            <a:r>
              <a:rPr sz="2600" spc="-95" dirty="0"/>
              <a:t> </a:t>
            </a:r>
            <a:r>
              <a:rPr sz="2600" dirty="0"/>
              <a:t>Insurance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id="{0B5DBBCD-EAC9-493B-AD1F-25C1F4936827}"/>
              </a:ext>
            </a:extLst>
          </p:cNvPr>
          <p:cNvSpPr txBox="1"/>
          <p:nvPr/>
        </p:nvSpPr>
        <p:spPr>
          <a:xfrm>
            <a:off x="3541115" y="1274111"/>
            <a:ext cx="7800340" cy="4921604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600" b="1" dirty="0">
                <a:latin typeface="Arial"/>
                <a:cs typeface="Arial"/>
              </a:rPr>
              <a:t>What it</a:t>
            </a:r>
            <a:r>
              <a:rPr sz="1600" b="1" spc="-10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does:</a:t>
            </a:r>
            <a:endParaRPr sz="1600" dirty="0">
              <a:latin typeface="Arial"/>
              <a:cs typeface="Arial"/>
            </a:endParaRPr>
          </a:p>
          <a:p>
            <a:pPr marL="136525" indent="-123825">
              <a:lnSpc>
                <a:spcPct val="100000"/>
              </a:lnSpc>
              <a:spcBef>
                <a:spcPts val="980"/>
              </a:spcBef>
              <a:buChar char="•"/>
              <a:tabLst>
                <a:tab pos="140335" algn="l"/>
              </a:tabLst>
            </a:pPr>
            <a:r>
              <a:rPr sz="1600" spc="-5" dirty="0">
                <a:latin typeface="Arial"/>
                <a:cs typeface="Arial"/>
              </a:rPr>
              <a:t>Helps </a:t>
            </a:r>
            <a:r>
              <a:rPr sz="1600" dirty="0">
                <a:latin typeface="Arial"/>
                <a:cs typeface="Arial"/>
              </a:rPr>
              <a:t>cover </a:t>
            </a:r>
            <a:r>
              <a:rPr sz="1600" spc="-5" dirty="0">
                <a:latin typeface="Arial"/>
                <a:cs typeface="Arial"/>
              </a:rPr>
              <a:t>doctors’ and other health </a:t>
            </a:r>
            <a:r>
              <a:rPr sz="1600" dirty="0">
                <a:latin typeface="Arial"/>
                <a:cs typeface="Arial"/>
              </a:rPr>
              <a:t>care </a:t>
            </a:r>
            <a:r>
              <a:rPr sz="1600" spc="-5" dirty="0">
                <a:latin typeface="Arial"/>
                <a:cs typeface="Arial"/>
              </a:rPr>
              <a:t>providers’ </a:t>
            </a:r>
            <a:r>
              <a:rPr sz="1600" dirty="0">
                <a:latin typeface="Arial"/>
                <a:cs typeface="Arial"/>
              </a:rPr>
              <a:t>services, </a:t>
            </a:r>
            <a:r>
              <a:rPr sz="1600" spc="-5" dirty="0">
                <a:latin typeface="Arial"/>
                <a:cs typeface="Arial"/>
              </a:rPr>
              <a:t>like lab and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radiology</a:t>
            </a:r>
            <a:endParaRPr sz="1600" dirty="0">
              <a:latin typeface="Arial"/>
              <a:cs typeface="Arial"/>
            </a:endParaRPr>
          </a:p>
          <a:p>
            <a:pPr marL="136525" indent="-123825">
              <a:lnSpc>
                <a:spcPct val="100000"/>
              </a:lnSpc>
              <a:spcBef>
                <a:spcPts val="980"/>
              </a:spcBef>
              <a:buChar char="•"/>
              <a:tabLst>
                <a:tab pos="140335" algn="l"/>
              </a:tabLst>
            </a:pPr>
            <a:r>
              <a:rPr sz="1600" dirty="0">
                <a:latin typeface="Arial"/>
                <a:cs typeface="Arial"/>
              </a:rPr>
              <a:t>Outpatient care, </a:t>
            </a:r>
            <a:r>
              <a:rPr sz="1600" spc="-5" dirty="0">
                <a:latin typeface="Arial"/>
                <a:cs typeface="Arial"/>
              </a:rPr>
              <a:t>durable medical equipment, </a:t>
            </a:r>
            <a:r>
              <a:rPr lang="en-US" sz="1600" spc="-5" dirty="0">
                <a:latin typeface="Arial"/>
                <a:cs typeface="Arial"/>
              </a:rPr>
              <a:t>dialysis, </a:t>
            </a:r>
            <a:r>
              <a:rPr sz="1600" spc="-5" dirty="0">
                <a:latin typeface="Arial"/>
                <a:cs typeface="Arial"/>
              </a:rPr>
              <a:t>and </a:t>
            </a:r>
            <a:r>
              <a:rPr lang="en-US" sz="1600" spc="-5" dirty="0">
                <a:latin typeface="Arial"/>
                <a:cs typeface="Arial"/>
              </a:rPr>
              <a:t>some preventive care services </a:t>
            </a:r>
            <a:r>
              <a:rPr sz="1600" spc="-5" dirty="0">
                <a:latin typeface="Arial"/>
                <a:cs typeface="Arial"/>
              </a:rPr>
              <a:t>are also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covered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1600" b="1" dirty="0">
                <a:latin typeface="Arial"/>
                <a:cs typeface="Arial"/>
              </a:rPr>
              <a:t>What it</a:t>
            </a:r>
            <a:r>
              <a:rPr sz="1600" b="1" spc="-10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costs:</a:t>
            </a:r>
            <a:endParaRPr sz="1600" dirty="0">
              <a:latin typeface="Arial"/>
              <a:cs typeface="Arial"/>
            </a:endParaRPr>
          </a:p>
          <a:p>
            <a:pPr marL="136525" marR="51435" indent="-123825">
              <a:lnSpc>
                <a:spcPct val="104200"/>
              </a:lnSpc>
              <a:spcBef>
                <a:spcPts val="894"/>
              </a:spcBef>
              <a:buChar char="•"/>
              <a:tabLst>
                <a:tab pos="137160" algn="l"/>
              </a:tabLst>
            </a:pPr>
            <a:r>
              <a:rPr sz="1600" spc="-40" dirty="0">
                <a:latin typeface="Arial"/>
                <a:cs typeface="Arial"/>
              </a:rPr>
              <a:t>Your </a:t>
            </a:r>
            <a:r>
              <a:rPr sz="1600" spc="-5" dirty="0">
                <a:latin typeface="Arial"/>
                <a:cs typeface="Arial"/>
              </a:rPr>
              <a:t>monthly premiu</a:t>
            </a:r>
            <a:r>
              <a:rPr lang="en-US" sz="1600" spc="-5" dirty="0">
                <a:latin typeface="Arial"/>
                <a:cs typeface="Arial"/>
              </a:rPr>
              <a:t>m </a:t>
            </a:r>
            <a:r>
              <a:rPr sz="1600" spc="-5" dirty="0">
                <a:latin typeface="Arial"/>
                <a:cs typeface="Arial"/>
              </a:rPr>
              <a:t>is usually deducted </a:t>
            </a:r>
            <a:r>
              <a:rPr sz="1600" dirty="0">
                <a:latin typeface="Arial"/>
                <a:cs typeface="Arial"/>
              </a:rPr>
              <a:t>from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your Social Security </a:t>
            </a:r>
            <a:r>
              <a:rPr sz="1600" spc="-5" dirty="0">
                <a:latin typeface="Arial"/>
                <a:cs typeface="Arial"/>
              </a:rPr>
              <a:t>or retirement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check.</a:t>
            </a:r>
          </a:p>
          <a:p>
            <a:pPr marL="139700" marR="186055" indent="-127000">
              <a:lnSpc>
                <a:spcPct val="104200"/>
              </a:lnSpc>
              <a:spcBef>
                <a:spcPts val="894"/>
              </a:spcBef>
              <a:buFontTx/>
              <a:buChar char="•"/>
              <a:tabLst>
                <a:tab pos="140335" algn="l"/>
              </a:tabLst>
            </a:pPr>
            <a:r>
              <a:rPr sz="1600" spc="-5" dirty="0">
                <a:latin typeface="Arial"/>
                <a:cs typeface="Arial"/>
              </a:rPr>
              <a:t>Late enrollment penalty (LEP):</a:t>
            </a:r>
            <a:endParaRPr lang="en-US" sz="1600" spc="-5" dirty="0">
              <a:latin typeface="Arial"/>
              <a:cs typeface="Arial"/>
            </a:endParaRPr>
          </a:p>
          <a:p>
            <a:pPr marL="596900" marR="186055" lvl="1" indent="-127000">
              <a:lnSpc>
                <a:spcPct val="104200"/>
              </a:lnSpc>
              <a:spcBef>
                <a:spcPts val="894"/>
              </a:spcBef>
              <a:buFontTx/>
              <a:buChar char="•"/>
              <a:tabLst>
                <a:tab pos="140335" algn="l"/>
              </a:tabLst>
            </a:pPr>
            <a:r>
              <a:rPr sz="1600" spc="-40" dirty="0">
                <a:latin typeface="Arial"/>
                <a:cs typeface="Arial"/>
              </a:rPr>
              <a:t>Your </a:t>
            </a:r>
            <a:r>
              <a:rPr sz="1600" spc="-5" dirty="0">
                <a:latin typeface="Arial"/>
                <a:cs typeface="Arial"/>
              </a:rPr>
              <a:t>premium increases 10% </a:t>
            </a:r>
            <a:r>
              <a:rPr sz="1600" dirty="0">
                <a:latin typeface="Arial"/>
                <a:cs typeface="Arial"/>
              </a:rPr>
              <a:t>for </a:t>
            </a:r>
            <a:r>
              <a:rPr sz="1600" spc="-5" dirty="0">
                <a:latin typeface="Arial"/>
                <a:cs typeface="Arial"/>
              </a:rPr>
              <a:t>each 12-month</a:t>
            </a:r>
            <a:r>
              <a:rPr lang="en-US" sz="1600" spc="-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period </a:t>
            </a:r>
            <a:r>
              <a:rPr sz="1600" dirty="0">
                <a:latin typeface="Arial"/>
                <a:cs typeface="Arial"/>
              </a:rPr>
              <a:t>that you </a:t>
            </a:r>
            <a:r>
              <a:rPr sz="1600" spc="-5" dirty="0">
                <a:latin typeface="Arial"/>
                <a:cs typeface="Arial"/>
              </a:rPr>
              <a:t>decline </a:t>
            </a:r>
            <a:r>
              <a:rPr sz="1600" dirty="0">
                <a:latin typeface="Arial"/>
                <a:cs typeface="Arial"/>
              </a:rPr>
              <a:t>coverage. </a:t>
            </a:r>
            <a:endParaRPr lang="en-US" sz="1600" dirty="0">
              <a:latin typeface="Arial"/>
              <a:cs typeface="Arial"/>
            </a:endParaRPr>
          </a:p>
          <a:p>
            <a:pPr marL="596900" marR="186055" lvl="1" indent="-127000">
              <a:lnSpc>
                <a:spcPct val="104200"/>
              </a:lnSpc>
              <a:spcBef>
                <a:spcPts val="894"/>
              </a:spcBef>
              <a:buFontTx/>
              <a:buChar char="•"/>
              <a:tabLst>
                <a:tab pos="140335" algn="l"/>
              </a:tabLst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Not a one-time penalty, </a:t>
            </a: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but continues throughout enrollment. </a:t>
            </a:r>
          </a:p>
          <a:p>
            <a:pPr marL="596900" marR="186055" lvl="1" indent="-127000">
              <a:lnSpc>
                <a:spcPct val="104200"/>
              </a:lnSpc>
              <a:spcBef>
                <a:spcPts val="894"/>
              </a:spcBef>
              <a:buFontTx/>
              <a:buChar char="•"/>
              <a:tabLst>
                <a:tab pos="140335" algn="l"/>
              </a:tabLst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Not imposed if you continue to work for — and get your health coverage from — an employer or trust fund of 20 or more. </a:t>
            </a:r>
            <a:br>
              <a:rPr lang="en-US" sz="1600" dirty="0">
                <a:latin typeface="Arial" charset="0"/>
                <a:ea typeface="Arial" charset="0"/>
                <a:cs typeface="Arial" charset="0"/>
              </a:rPr>
            </a:b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(You have up to 8 months after your employment ends to enroll.)</a:t>
            </a:r>
            <a:endParaRPr lang="en-US" sz="16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object 9">
            <a:extLst>
              <a:ext uri="{FF2B5EF4-FFF2-40B4-BE49-F238E27FC236}">
                <a16:creationId xmlns:a16="http://schemas.microsoft.com/office/drawing/2014/main" id="{7938D304-CB02-4D36-9412-34CE35F74766}"/>
              </a:ext>
            </a:extLst>
          </p:cNvPr>
          <p:cNvSpPr/>
          <p:nvPr/>
        </p:nvSpPr>
        <p:spPr>
          <a:xfrm>
            <a:off x="623290" y="2053563"/>
            <a:ext cx="1949450" cy="1949450"/>
          </a:xfrm>
          <a:custGeom>
            <a:avLst/>
            <a:gdLst/>
            <a:ahLst/>
            <a:cxnLst/>
            <a:rect l="l" t="t" r="r" b="b"/>
            <a:pathLst>
              <a:path w="1949450" h="1949450">
                <a:moveTo>
                  <a:pt x="974623" y="0"/>
                </a:moveTo>
                <a:lnTo>
                  <a:pt x="925979" y="1192"/>
                </a:lnTo>
                <a:lnTo>
                  <a:pt x="877952" y="4733"/>
                </a:lnTo>
                <a:lnTo>
                  <a:pt x="830599" y="10567"/>
                </a:lnTo>
                <a:lnTo>
                  <a:pt x="783974" y="18637"/>
                </a:lnTo>
                <a:lnTo>
                  <a:pt x="738135" y="28888"/>
                </a:lnTo>
                <a:lnTo>
                  <a:pt x="693136" y="41264"/>
                </a:lnTo>
                <a:lnTo>
                  <a:pt x="649034" y="55708"/>
                </a:lnTo>
                <a:lnTo>
                  <a:pt x="605885" y="72167"/>
                </a:lnTo>
                <a:lnTo>
                  <a:pt x="563743" y="90582"/>
                </a:lnTo>
                <a:lnTo>
                  <a:pt x="522666" y="110900"/>
                </a:lnTo>
                <a:lnTo>
                  <a:pt x="482709" y="133063"/>
                </a:lnTo>
                <a:lnTo>
                  <a:pt x="443927" y="157016"/>
                </a:lnTo>
                <a:lnTo>
                  <a:pt x="406377" y="182703"/>
                </a:lnTo>
                <a:lnTo>
                  <a:pt x="370115" y="210068"/>
                </a:lnTo>
                <a:lnTo>
                  <a:pt x="335195" y="239056"/>
                </a:lnTo>
                <a:lnTo>
                  <a:pt x="301675" y="269610"/>
                </a:lnTo>
                <a:lnTo>
                  <a:pt x="269610" y="301675"/>
                </a:lnTo>
                <a:lnTo>
                  <a:pt x="239056" y="335195"/>
                </a:lnTo>
                <a:lnTo>
                  <a:pt x="210068" y="370115"/>
                </a:lnTo>
                <a:lnTo>
                  <a:pt x="182703" y="406377"/>
                </a:lnTo>
                <a:lnTo>
                  <a:pt x="157016" y="443927"/>
                </a:lnTo>
                <a:lnTo>
                  <a:pt x="133063" y="482709"/>
                </a:lnTo>
                <a:lnTo>
                  <a:pt x="110900" y="522666"/>
                </a:lnTo>
                <a:lnTo>
                  <a:pt x="90582" y="563743"/>
                </a:lnTo>
                <a:lnTo>
                  <a:pt x="72167" y="605885"/>
                </a:lnTo>
                <a:lnTo>
                  <a:pt x="55708" y="649034"/>
                </a:lnTo>
                <a:lnTo>
                  <a:pt x="41264" y="693136"/>
                </a:lnTo>
                <a:lnTo>
                  <a:pt x="28888" y="738135"/>
                </a:lnTo>
                <a:lnTo>
                  <a:pt x="18637" y="783974"/>
                </a:lnTo>
                <a:lnTo>
                  <a:pt x="10567" y="830599"/>
                </a:lnTo>
                <a:lnTo>
                  <a:pt x="4733" y="877952"/>
                </a:lnTo>
                <a:lnTo>
                  <a:pt x="1192" y="925979"/>
                </a:lnTo>
                <a:lnTo>
                  <a:pt x="0" y="974623"/>
                </a:lnTo>
                <a:lnTo>
                  <a:pt x="1192" y="1023266"/>
                </a:lnTo>
                <a:lnTo>
                  <a:pt x="4733" y="1071292"/>
                </a:lnTo>
                <a:lnTo>
                  <a:pt x="10567" y="1118644"/>
                </a:lnTo>
                <a:lnTo>
                  <a:pt x="18637" y="1165268"/>
                </a:lnTo>
                <a:lnTo>
                  <a:pt x="28888" y="1211107"/>
                </a:lnTo>
                <a:lnTo>
                  <a:pt x="41264" y="1256105"/>
                </a:lnTo>
                <a:lnTo>
                  <a:pt x="55708" y="1300207"/>
                </a:lnTo>
                <a:lnTo>
                  <a:pt x="72167" y="1343356"/>
                </a:lnTo>
                <a:lnTo>
                  <a:pt x="90582" y="1385497"/>
                </a:lnTo>
                <a:lnTo>
                  <a:pt x="110900" y="1426574"/>
                </a:lnTo>
                <a:lnTo>
                  <a:pt x="133063" y="1466532"/>
                </a:lnTo>
                <a:lnTo>
                  <a:pt x="157016" y="1505313"/>
                </a:lnTo>
                <a:lnTo>
                  <a:pt x="182703" y="1542863"/>
                </a:lnTo>
                <a:lnTo>
                  <a:pt x="210068" y="1579126"/>
                </a:lnTo>
                <a:lnTo>
                  <a:pt x="239056" y="1614045"/>
                </a:lnTo>
                <a:lnTo>
                  <a:pt x="269610" y="1647566"/>
                </a:lnTo>
                <a:lnTo>
                  <a:pt x="301675" y="1679631"/>
                </a:lnTo>
                <a:lnTo>
                  <a:pt x="335195" y="1710186"/>
                </a:lnTo>
                <a:lnTo>
                  <a:pt x="370115" y="1739174"/>
                </a:lnTo>
                <a:lnTo>
                  <a:pt x="406377" y="1766540"/>
                </a:lnTo>
                <a:lnTo>
                  <a:pt x="443927" y="1792227"/>
                </a:lnTo>
                <a:lnTo>
                  <a:pt x="482709" y="1816180"/>
                </a:lnTo>
                <a:lnTo>
                  <a:pt x="522666" y="1838344"/>
                </a:lnTo>
                <a:lnTo>
                  <a:pt x="563743" y="1858661"/>
                </a:lnTo>
                <a:lnTo>
                  <a:pt x="605885" y="1877077"/>
                </a:lnTo>
                <a:lnTo>
                  <a:pt x="649034" y="1893536"/>
                </a:lnTo>
                <a:lnTo>
                  <a:pt x="693136" y="1907981"/>
                </a:lnTo>
                <a:lnTo>
                  <a:pt x="738135" y="1920357"/>
                </a:lnTo>
                <a:lnTo>
                  <a:pt x="783974" y="1930608"/>
                </a:lnTo>
                <a:lnTo>
                  <a:pt x="830599" y="1938679"/>
                </a:lnTo>
                <a:lnTo>
                  <a:pt x="877952" y="1944512"/>
                </a:lnTo>
                <a:lnTo>
                  <a:pt x="925979" y="1948054"/>
                </a:lnTo>
                <a:lnTo>
                  <a:pt x="974623" y="1949246"/>
                </a:lnTo>
                <a:lnTo>
                  <a:pt x="1023267" y="1948054"/>
                </a:lnTo>
                <a:lnTo>
                  <a:pt x="1071294" y="1944512"/>
                </a:lnTo>
                <a:lnTo>
                  <a:pt x="1118647" y="1938679"/>
                </a:lnTo>
                <a:lnTo>
                  <a:pt x="1165272" y="1930608"/>
                </a:lnTo>
                <a:lnTo>
                  <a:pt x="1211111" y="1920357"/>
                </a:lnTo>
                <a:lnTo>
                  <a:pt x="1256110" y="1907981"/>
                </a:lnTo>
                <a:lnTo>
                  <a:pt x="1300212" y="1893536"/>
                </a:lnTo>
                <a:lnTo>
                  <a:pt x="1343361" y="1877077"/>
                </a:lnTo>
                <a:lnTo>
                  <a:pt x="1385503" y="1858661"/>
                </a:lnTo>
                <a:lnTo>
                  <a:pt x="1426580" y="1838344"/>
                </a:lnTo>
                <a:lnTo>
                  <a:pt x="1466537" y="1816180"/>
                </a:lnTo>
                <a:lnTo>
                  <a:pt x="1505319" y="1792227"/>
                </a:lnTo>
                <a:lnTo>
                  <a:pt x="1542869" y="1766540"/>
                </a:lnTo>
                <a:lnTo>
                  <a:pt x="1579131" y="1739174"/>
                </a:lnTo>
                <a:lnTo>
                  <a:pt x="1614050" y="1710186"/>
                </a:lnTo>
                <a:lnTo>
                  <a:pt x="1647570" y="1679631"/>
                </a:lnTo>
                <a:lnTo>
                  <a:pt x="1679636" y="1647566"/>
                </a:lnTo>
                <a:lnTo>
                  <a:pt x="1710190" y="1614045"/>
                </a:lnTo>
                <a:lnTo>
                  <a:pt x="1739178" y="1579126"/>
                </a:lnTo>
                <a:lnTo>
                  <a:pt x="1766543" y="1542863"/>
                </a:lnTo>
                <a:lnTo>
                  <a:pt x="1792230" y="1505313"/>
                </a:lnTo>
                <a:lnTo>
                  <a:pt x="1816183" y="1466532"/>
                </a:lnTo>
                <a:lnTo>
                  <a:pt x="1838346" y="1426574"/>
                </a:lnTo>
                <a:lnTo>
                  <a:pt x="1858664" y="1385497"/>
                </a:lnTo>
                <a:lnTo>
                  <a:pt x="1877079" y="1343356"/>
                </a:lnTo>
                <a:lnTo>
                  <a:pt x="1893537" y="1300207"/>
                </a:lnTo>
                <a:lnTo>
                  <a:pt x="1907982" y="1256105"/>
                </a:lnTo>
                <a:lnTo>
                  <a:pt x="1920358" y="1211107"/>
                </a:lnTo>
                <a:lnTo>
                  <a:pt x="1930609" y="1165268"/>
                </a:lnTo>
                <a:lnTo>
                  <a:pt x="1938679" y="1118644"/>
                </a:lnTo>
                <a:lnTo>
                  <a:pt x="1944513" y="1071292"/>
                </a:lnTo>
                <a:lnTo>
                  <a:pt x="1948054" y="1023266"/>
                </a:lnTo>
                <a:lnTo>
                  <a:pt x="1949246" y="974623"/>
                </a:lnTo>
                <a:lnTo>
                  <a:pt x="1948054" y="925979"/>
                </a:lnTo>
                <a:lnTo>
                  <a:pt x="1944513" y="877952"/>
                </a:lnTo>
                <a:lnTo>
                  <a:pt x="1938679" y="830599"/>
                </a:lnTo>
                <a:lnTo>
                  <a:pt x="1930609" y="783974"/>
                </a:lnTo>
                <a:lnTo>
                  <a:pt x="1920358" y="738135"/>
                </a:lnTo>
                <a:lnTo>
                  <a:pt x="1907982" y="693136"/>
                </a:lnTo>
                <a:lnTo>
                  <a:pt x="1893537" y="649034"/>
                </a:lnTo>
                <a:lnTo>
                  <a:pt x="1877079" y="605885"/>
                </a:lnTo>
                <a:lnTo>
                  <a:pt x="1858664" y="563743"/>
                </a:lnTo>
                <a:lnTo>
                  <a:pt x="1838346" y="522666"/>
                </a:lnTo>
                <a:lnTo>
                  <a:pt x="1816183" y="482709"/>
                </a:lnTo>
                <a:lnTo>
                  <a:pt x="1792230" y="443927"/>
                </a:lnTo>
                <a:lnTo>
                  <a:pt x="1766543" y="406377"/>
                </a:lnTo>
                <a:lnTo>
                  <a:pt x="1739178" y="370115"/>
                </a:lnTo>
                <a:lnTo>
                  <a:pt x="1710190" y="335195"/>
                </a:lnTo>
                <a:lnTo>
                  <a:pt x="1679636" y="301675"/>
                </a:lnTo>
                <a:lnTo>
                  <a:pt x="1647570" y="269610"/>
                </a:lnTo>
                <a:lnTo>
                  <a:pt x="1614050" y="239056"/>
                </a:lnTo>
                <a:lnTo>
                  <a:pt x="1579131" y="210068"/>
                </a:lnTo>
                <a:lnTo>
                  <a:pt x="1542869" y="182703"/>
                </a:lnTo>
                <a:lnTo>
                  <a:pt x="1505319" y="157016"/>
                </a:lnTo>
                <a:lnTo>
                  <a:pt x="1466537" y="133063"/>
                </a:lnTo>
                <a:lnTo>
                  <a:pt x="1426580" y="110900"/>
                </a:lnTo>
                <a:lnTo>
                  <a:pt x="1385503" y="90582"/>
                </a:lnTo>
                <a:lnTo>
                  <a:pt x="1343361" y="72167"/>
                </a:lnTo>
                <a:lnTo>
                  <a:pt x="1300212" y="55708"/>
                </a:lnTo>
                <a:lnTo>
                  <a:pt x="1256110" y="41264"/>
                </a:lnTo>
                <a:lnTo>
                  <a:pt x="1211111" y="28888"/>
                </a:lnTo>
                <a:lnTo>
                  <a:pt x="1165272" y="18637"/>
                </a:lnTo>
                <a:lnTo>
                  <a:pt x="1118647" y="10567"/>
                </a:lnTo>
                <a:lnTo>
                  <a:pt x="1071294" y="4733"/>
                </a:lnTo>
                <a:lnTo>
                  <a:pt x="1023267" y="1192"/>
                </a:lnTo>
                <a:lnTo>
                  <a:pt x="9746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5">
            <a:extLst>
              <a:ext uri="{FF2B5EF4-FFF2-40B4-BE49-F238E27FC236}">
                <a16:creationId xmlns:a16="http://schemas.microsoft.com/office/drawing/2014/main" id="{E9D12222-6AAC-47E9-8A9A-CD636419223C}"/>
              </a:ext>
            </a:extLst>
          </p:cNvPr>
          <p:cNvSpPr/>
          <p:nvPr/>
        </p:nvSpPr>
        <p:spPr>
          <a:xfrm>
            <a:off x="1186472" y="914401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60" h="822960">
                <a:moveTo>
                  <a:pt x="411441" y="0"/>
                </a:moveTo>
                <a:lnTo>
                  <a:pt x="363459" y="2768"/>
                </a:lnTo>
                <a:lnTo>
                  <a:pt x="317103" y="10866"/>
                </a:lnTo>
                <a:lnTo>
                  <a:pt x="272681" y="23987"/>
                </a:lnTo>
                <a:lnTo>
                  <a:pt x="230502" y="41820"/>
                </a:lnTo>
                <a:lnTo>
                  <a:pt x="190874" y="64057"/>
                </a:lnTo>
                <a:lnTo>
                  <a:pt x="154107" y="90390"/>
                </a:lnTo>
                <a:lnTo>
                  <a:pt x="120510" y="120510"/>
                </a:lnTo>
                <a:lnTo>
                  <a:pt x="90390" y="154107"/>
                </a:lnTo>
                <a:lnTo>
                  <a:pt x="64057" y="190874"/>
                </a:lnTo>
                <a:lnTo>
                  <a:pt x="41820" y="230502"/>
                </a:lnTo>
                <a:lnTo>
                  <a:pt x="23987" y="272681"/>
                </a:lnTo>
                <a:lnTo>
                  <a:pt x="10866" y="317103"/>
                </a:lnTo>
                <a:lnTo>
                  <a:pt x="2768" y="363459"/>
                </a:lnTo>
                <a:lnTo>
                  <a:pt x="0" y="411441"/>
                </a:lnTo>
                <a:lnTo>
                  <a:pt x="2768" y="459423"/>
                </a:lnTo>
                <a:lnTo>
                  <a:pt x="10866" y="505780"/>
                </a:lnTo>
                <a:lnTo>
                  <a:pt x="23987" y="550202"/>
                </a:lnTo>
                <a:lnTo>
                  <a:pt x="41820" y="592381"/>
                </a:lnTo>
                <a:lnTo>
                  <a:pt x="64057" y="632008"/>
                </a:lnTo>
                <a:lnTo>
                  <a:pt x="90390" y="668775"/>
                </a:lnTo>
                <a:lnTo>
                  <a:pt x="120510" y="702373"/>
                </a:lnTo>
                <a:lnTo>
                  <a:pt x="154107" y="732493"/>
                </a:lnTo>
                <a:lnTo>
                  <a:pt x="190874" y="758826"/>
                </a:lnTo>
                <a:lnTo>
                  <a:pt x="230502" y="781063"/>
                </a:lnTo>
                <a:lnTo>
                  <a:pt x="272681" y="798896"/>
                </a:lnTo>
                <a:lnTo>
                  <a:pt x="317103" y="812017"/>
                </a:lnTo>
                <a:lnTo>
                  <a:pt x="363459" y="820115"/>
                </a:lnTo>
                <a:lnTo>
                  <a:pt x="411441" y="822883"/>
                </a:lnTo>
                <a:lnTo>
                  <a:pt x="459423" y="820115"/>
                </a:lnTo>
                <a:lnTo>
                  <a:pt x="505780" y="812017"/>
                </a:lnTo>
                <a:lnTo>
                  <a:pt x="550202" y="798896"/>
                </a:lnTo>
                <a:lnTo>
                  <a:pt x="592381" y="781063"/>
                </a:lnTo>
                <a:lnTo>
                  <a:pt x="632008" y="758826"/>
                </a:lnTo>
                <a:lnTo>
                  <a:pt x="668775" y="732493"/>
                </a:lnTo>
                <a:lnTo>
                  <a:pt x="702373" y="702373"/>
                </a:lnTo>
                <a:lnTo>
                  <a:pt x="732493" y="668775"/>
                </a:lnTo>
                <a:lnTo>
                  <a:pt x="758826" y="632008"/>
                </a:lnTo>
                <a:lnTo>
                  <a:pt x="781063" y="592381"/>
                </a:lnTo>
                <a:lnTo>
                  <a:pt x="798896" y="550202"/>
                </a:lnTo>
                <a:lnTo>
                  <a:pt x="812017" y="505780"/>
                </a:lnTo>
                <a:lnTo>
                  <a:pt x="820115" y="459423"/>
                </a:lnTo>
                <a:lnTo>
                  <a:pt x="822883" y="411441"/>
                </a:lnTo>
                <a:lnTo>
                  <a:pt x="820115" y="363459"/>
                </a:lnTo>
                <a:lnTo>
                  <a:pt x="812017" y="317103"/>
                </a:lnTo>
                <a:lnTo>
                  <a:pt x="798896" y="272681"/>
                </a:lnTo>
                <a:lnTo>
                  <a:pt x="781063" y="230502"/>
                </a:lnTo>
                <a:lnTo>
                  <a:pt x="758826" y="190874"/>
                </a:lnTo>
                <a:lnTo>
                  <a:pt x="732493" y="154107"/>
                </a:lnTo>
                <a:lnTo>
                  <a:pt x="702373" y="120510"/>
                </a:lnTo>
                <a:lnTo>
                  <a:pt x="668775" y="90390"/>
                </a:lnTo>
                <a:lnTo>
                  <a:pt x="632008" y="64057"/>
                </a:lnTo>
                <a:lnTo>
                  <a:pt x="592381" y="41820"/>
                </a:lnTo>
                <a:lnTo>
                  <a:pt x="550202" y="23987"/>
                </a:lnTo>
                <a:lnTo>
                  <a:pt x="505780" y="10866"/>
                </a:lnTo>
                <a:lnTo>
                  <a:pt x="459423" y="2768"/>
                </a:lnTo>
                <a:lnTo>
                  <a:pt x="411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31">
            <a:extLst>
              <a:ext uri="{FF2B5EF4-FFF2-40B4-BE49-F238E27FC236}">
                <a16:creationId xmlns:a16="http://schemas.microsoft.com/office/drawing/2014/main" id="{C2C5531F-888B-4274-A3C3-80D8D2E18C61}"/>
              </a:ext>
            </a:extLst>
          </p:cNvPr>
          <p:cNvSpPr/>
          <p:nvPr/>
        </p:nvSpPr>
        <p:spPr>
          <a:xfrm>
            <a:off x="1186472" y="5458566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60" h="822960">
                <a:moveTo>
                  <a:pt x="411441" y="0"/>
                </a:moveTo>
                <a:lnTo>
                  <a:pt x="363459" y="2768"/>
                </a:lnTo>
                <a:lnTo>
                  <a:pt x="317103" y="10866"/>
                </a:lnTo>
                <a:lnTo>
                  <a:pt x="272681" y="23987"/>
                </a:lnTo>
                <a:lnTo>
                  <a:pt x="230502" y="41820"/>
                </a:lnTo>
                <a:lnTo>
                  <a:pt x="190874" y="64057"/>
                </a:lnTo>
                <a:lnTo>
                  <a:pt x="154107" y="90390"/>
                </a:lnTo>
                <a:lnTo>
                  <a:pt x="120510" y="120510"/>
                </a:lnTo>
                <a:lnTo>
                  <a:pt x="90390" y="154107"/>
                </a:lnTo>
                <a:lnTo>
                  <a:pt x="64057" y="190874"/>
                </a:lnTo>
                <a:lnTo>
                  <a:pt x="41820" y="230502"/>
                </a:lnTo>
                <a:lnTo>
                  <a:pt x="23987" y="272681"/>
                </a:lnTo>
                <a:lnTo>
                  <a:pt x="10866" y="317103"/>
                </a:lnTo>
                <a:lnTo>
                  <a:pt x="2768" y="363459"/>
                </a:lnTo>
                <a:lnTo>
                  <a:pt x="0" y="411441"/>
                </a:lnTo>
                <a:lnTo>
                  <a:pt x="2768" y="459423"/>
                </a:lnTo>
                <a:lnTo>
                  <a:pt x="10866" y="505780"/>
                </a:lnTo>
                <a:lnTo>
                  <a:pt x="23987" y="550202"/>
                </a:lnTo>
                <a:lnTo>
                  <a:pt x="41820" y="592381"/>
                </a:lnTo>
                <a:lnTo>
                  <a:pt x="64057" y="632008"/>
                </a:lnTo>
                <a:lnTo>
                  <a:pt x="90390" y="668775"/>
                </a:lnTo>
                <a:lnTo>
                  <a:pt x="120510" y="702373"/>
                </a:lnTo>
                <a:lnTo>
                  <a:pt x="154107" y="732493"/>
                </a:lnTo>
                <a:lnTo>
                  <a:pt x="190874" y="758826"/>
                </a:lnTo>
                <a:lnTo>
                  <a:pt x="230502" y="781063"/>
                </a:lnTo>
                <a:lnTo>
                  <a:pt x="272681" y="798896"/>
                </a:lnTo>
                <a:lnTo>
                  <a:pt x="317103" y="812017"/>
                </a:lnTo>
                <a:lnTo>
                  <a:pt x="363459" y="820115"/>
                </a:lnTo>
                <a:lnTo>
                  <a:pt x="411441" y="822883"/>
                </a:lnTo>
                <a:lnTo>
                  <a:pt x="459423" y="820115"/>
                </a:lnTo>
                <a:lnTo>
                  <a:pt x="505780" y="812017"/>
                </a:lnTo>
                <a:lnTo>
                  <a:pt x="550202" y="798896"/>
                </a:lnTo>
                <a:lnTo>
                  <a:pt x="592381" y="781063"/>
                </a:lnTo>
                <a:lnTo>
                  <a:pt x="632008" y="758826"/>
                </a:lnTo>
                <a:lnTo>
                  <a:pt x="668775" y="732493"/>
                </a:lnTo>
                <a:lnTo>
                  <a:pt x="702373" y="702373"/>
                </a:lnTo>
                <a:lnTo>
                  <a:pt x="732493" y="668775"/>
                </a:lnTo>
                <a:lnTo>
                  <a:pt x="758826" y="632008"/>
                </a:lnTo>
                <a:lnTo>
                  <a:pt x="781063" y="592381"/>
                </a:lnTo>
                <a:lnTo>
                  <a:pt x="798896" y="550202"/>
                </a:lnTo>
                <a:lnTo>
                  <a:pt x="812017" y="505780"/>
                </a:lnTo>
                <a:lnTo>
                  <a:pt x="820115" y="459423"/>
                </a:lnTo>
                <a:lnTo>
                  <a:pt x="822883" y="411441"/>
                </a:lnTo>
                <a:lnTo>
                  <a:pt x="820115" y="363459"/>
                </a:lnTo>
                <a:lnTo>
                  <a:pt x="812017" y="317103"/>
                </a:lnTo>
                <a:lnTo>
                  <a:pt x="798896" y="272681"/>
                </a:lnTo>
                <a:lnTo>
                  <a:pt x="781063" y="230502"/>
                </a:lnTo>
                <a:lnTo>
                  <a:pt x="758826" y="190874"/>
                </a:lnTo>
                <a:lnTo>
                  <a:pt x="732493" y="154107"/>
                </a:lnTo>
                <a:lnTo>
                  <a:pt x="702373" y="120510"/>
                </a:lnTo>
                <a:lnTo>
                  <a:pt x="668775" y="90390"/>
                </a:lnTo>
                <a:lnTo>
                  <a:pt x="632008" y="64057"/>
                </a:lnTo>
                <a:lnTo>
                  <a:pt x="592381" y="41820"/>
                </a:lnTo>
                <a:lnTo>
                  <a:pt x="550202" y="23987"/>
                </a:lnTo>
                <a:lnTo>
                  <a:pt x="505780" y="10866"/>
                </a:lnTo>
                <a:lnTo>
                  <a:pt x="459423" y="2768"/>
                </a:lnTo>
                <a:lnTo>
                  <a:pt x="411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55">
            <a:extLst>
              <a:ext uri="{FF2B5EF4-FFF2-40B4-BE49-F238E27FC236}">
                <a16:creationId xmlns:a16="http://schemas.microsoft.com/office/drawing/2014/main" id="{440D1912-8A4F-4DE0-BBE3-BDA1F62682B9}"/>
              </a:ext>
            </a:extLst>
          </p:cNvPr>
          <p:cNvSpPr/>
          <p:nvPr/>
        </p:nvSpPr>
        <p:spPr>
          <a:xfrm>
            <a:off x="1186472" y="4319082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60" h="822960">
                <a:moveTo>
                  <a:pt x="411441" y="0"/>
                </a:moveTo>
                <a:lnTo>
                  <a:pt x="363459" y="2768"/>
                </a:lnTo>
                <a:lnTo>
                  <a:pt x="317103" y="10866"/>
                </a:lnTo>
                <a:lnTo>
                  <a:pt x="272681" y="23987"/>
                </a:lnTo>
                <a:lnTo>
                  <a:pt x="230502" y="41820"/>
                </a:lnTo>
                <a:lnTo>
                  <a:pt x="190874" y="64057"/>
                </a:lnTo>
                <a:lnTo>
                  <a:pt x="154107" y="90390"/>
                </a:lnTo>
                <a:lnTo>
                  <a:pt x="120510" y="120510"/>
                </a:lnTo>
                <a:lnTo>
                  <a:pt x="90390" y="154107"/>
                </a:lnTo>
                <a:lnTo>
                  <a:pt x="64057" y="190874"/>
                </a:lnTo>
                <a:lnTo>
                  <a:pt x="41820" y="230502"/>
                </a:lnTo>
                <a:lnTo>
                  <a:pt x="23987" y="272681"/>
                </a:lnTo>
                <a:lnTo>
                  <a:pt x="10866" y="317103"/>
                </a:lnTo>
                <a:lnTo>
                  <a:pt x="2768" y="363459"/>
                </a:lnTo>
                <a:lnTo>
                  <a:pt x="0" y="411441"/>
                </a:lnTo>
                <a:lnTo>
                  <a:pt x="2768" y="459423"/>
                </a:lnTo>
                <a:lnTo>
                  <a:pt x="10866" y="505780"/>
                </a:lnTo>
                <a:lnTo>
                  <a:pt x="23987" y="550202"/>
                </a:lnTo>
                <a:lnTo>
                  <a:pt x="41820" y="592381"/>
                </a:lnTo>
                <a:lnTo>
                  <a:pt x="64057" y="632008"/>
                </a:lnTo>
                <a:lnTo>
                  <a:pt x="90390" y="668775"/>
                </a:lnTo>
                <a:lnTo>
                  <a:pt x="120510" y="702373"/>
                </a:lnTo>
                <a:lnTo>
                  <a:pt x="154107" y="732493"/>
                </a:lnTo>
                <a:lnTo>
                  <a:pt x="190874" y="758826"/>
                </a:lnTo>
                <a:lnTo>
                  <a:pt x="230502" y="781063"/>
                </a:lnTo>
                <a:lnTo>
                  <a:pt x="272681" y="798896"/>
                </a:lnTo>
                <a:lnTo>
                  <a:pt x="317103" y="812017"/>
                </a:lnTo>
                <a:lnTo>
                  <a:pt x="363459" y="820115"/>
                </a:lnTo>
                <a:lnTo>
                  <a:pt x="411441" y="822883"/>
                </a:lnTo>
                <a:lnTo>
                  <a:pt x="459423" y="820115"/>
                </a:lnTo>
                <a:lnTo>
                  <a:pt x="505780" y="812017"/>
                </a:lnTo>
                <a:lnTo>
                  <a:pt x="550202" y="798896"/>
                </a:lnTo>
                <a:lnTo>
                  <a:pt x="592381" y="781063"/>
                </a:lnTo>
                <a:lnTo>
                  <a:pt x="632008" y="758826"/>
                </a:lnTo>
                <a:lnTo>
                  <a:pt x="668775" y="732493"/>
                </a:lnTo>
                <a:lnTo>
                  <a:pt x="702373" y="702373"/>
                </a:lnTo>
                <a:lnTo>
                  <a:pt x="732493" y="668775"/>
                </a:lnTo>
                <a:lnTo>
                  <a:pt x="758826" y="632008"/>
                </a:lnTo>
                <a:lnTo>
                  <a:pt x="781063" y="592381"/>
                </a:lnTo>
                <a:lnTo>
                  <a:pt x="798896" y="550202"/>
                </a:lnTo>
                <a:lnTo>
                  <a:pt x="812017" y="505780"/>
                </a:lnTo>
                <a:lnTo>
                  <a:pt x="820115" y="459423"/>
                </a:lnTo>
                <a:lnTo>
                  <a:pt x="822883" y="411441"/>
                </a:lnTo>
                <a:lnTo>
                  <a:pt x="820115" y="363459"/>
                </a:lnTo>
                <a:lnTo>
                  <a:pt x="812017" y="317103"/>
                </a:lnTo>
                <a:lnTo>
                  <a:pt x="798896" y="272681"/>
                </a:lnTo>
                <a:lnTo>
                  <a:pt x="781063" y="230502"/>
                </a:lnTo>
                <a:lnTo>
                  <a:pt x="758826" y="190874"/>
                </a:lnTo>
                <a:lnTo>
                  <a:pt x="732493" y="154107"/>
                </a:lnTo>
                <a:lnTo>
                  <a:pt x="702373" y="120510"/>
                </a:lnTo>
                <a:lnTo>
                  <a:pt x="668775" y="90390"/>
                </a:lnTo>
                <a:lnTo>
                  <a:pt x="632008" y="64057"/>
                </a:lnTo>
                <a:lnTo>
                  <a:pt x="592381" y="41820"/>
                </a:lnTo>
                <a:lnTo>
                  <a:pt x="550202" y="23987"/>
                </a:lnTo>
                <a:lnTo>
                  <a:pt x="505780" y="10866"/>
                </a:lnTo>
                <a:lnTo>
                  <a:pt x="459423" y="2768"/>
                </a:lnTo>
                <a:lnTo>
                  <a:pt x="411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0408DD9-9CEB-4484-B817-0942DAA830F2}"/>
              </a:ext>
            </a:extLst>
          </p:cNvPr>
          <p:cNvGrpSpPr>
            <a:grpSpLocks noChangeAspect="1"/>
          </p:cNvGrpSpPr>
          <p:nvPr/>
        </p:nvGrpSpPr>
        <p:grpSpPr>
          <a:xfrm>
            <a:off x="1490509" y="4467373"/>
            <a:ext cx="214886" cy="526378"/>
            <a:chOff x="9257554" y="-500162"/>
            <a:chExt cx="1512220" cy="3704277"/>
          </a:xfrm>
        </p:grpSpPr>
        <p:sp>
          <p:nvSpPr>
            <p:cNvPr id="85" name="Rectangle: Top Corners Rounded 84">
              <a:extLst>
                <a:ext uri="{FF2B5EF4-FFF2-40B4-BE49-F238E27FC236}">
                  <a16:creationId xmlns:a16="http://schemas.microsoft.com/office/drawing/2014/main" id="{835CC7D1-E667-4D6D-A9E6-402259442195}"/>
                </a:ext>
              </a:extLst>
            </p:cNvPr>
            <p:cNvSpPr/>
            <p:nvPr/>
          </p:nvSpPr>
          <p:spPr>
            <a:xfrm rot="10800000">
              <a:off x="9328297" y="1360968"/>
              <a:ext cx="1368055" cy="17508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</p:spPr>
          <p:txBody>
            <a:bodyPr wrap="none" rtlCol="0" anchor="ctr">
              <a:noAutofit/>
            </a:bodyPr>
            <a:lstStyle/>
            <a:p>
              <a:pPr marL="12700" algn="l">
                <a:lnSpc>
                  <a:spcPct val="100000"/>
                </a:lnSpc>
                <a:spcBef>
                  <a:spcPts val="100"/>
                </a:spcBef>
              </a:pPr>
              <a:endParaRPr lang="en-US" sz="1600" b="1" spc="-20" dirty="0">
                <a:cs typeface="Arial"/>
              </a:endParaRPr>
            </a:p>
          </p:txBody>
        </p:sp>
        <p:pic>
          <p:nvPicPr>
            <p:cNvPr id="86" name="Graphic 85">
              <a:extLst>
                <a:ext uri="{FF2B5EF4-FFF2-40B4-BE49-F238E27FC236}">
                  <a16:creationId xmlns:a16="http://schemas.microsoft.com/office/drawing/2014/main" id="{FC42963A-8D5F-41B3-B7FC-522A5D0088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48025"/>
            <a:stretch/>
          </p:blipFill>
          <p:spPr>
            <a:xfrm>
              <a:off x="9257554" y="-500162"/>
              <a:ext cx="1512220" cy="1857757"/>
            </a:xfrm>
            <a:prstGeom prst="rect">
              <a:avLst/>
            </a:prstGeom>
          </p:spPr>
        </p:pic>
        <p:pic>
          <p:nvPicPr>
            <p:cNvPr id="87" name="Graphic 86">
              <a:extLst>
                <a:ext uri="{FF2B5EF4-FFF2-40B4-BE49-F238E27FC236}">
                  <a16:creationId xmlns:a16="http://schemas.microsoft.com/office/drawing/2014/main" id="{AADCD580-5B95-4D1D-9F35-797369BC85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48025"/>
            <a:stretch/>
          </p:blipFill>
          <p:spPr>
            <a:xfrm flipV="1">
              <a:off x="9257554" y="1346358"/>
              <a:ext cx="1512220" cy="1857757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586465B-3333-4922-B234-FCFD6EB4A906}"/>
              </a:ext>
            </a:extLst>
          </p:cNvPr>
          <p:cNvGrpSpPr/>
          <p:nvPr/>
        </p:nvGrpSpPr>
        <p:grpSpPr>
          <a:xfrm>
            <a:off x="1389673" y="5567844"/>
            <a:ext cx="416559" cy="604405"/>
            <a:chOff x="9611652" y="3351258"/>
            <a:chExt cx="752589" cy="1091968"/>
          </a:xfrm>
        </p:grpSpPr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id="{386F7A24-A970-4364-87ED-B3E5BB24E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672262" y="3351258"/>
              <a:ext cx="691979" cy="568410"/>
            </a:xfrm>
            <a:prstGeom prst="rect">
              <a:avLst/>
            </a:prstGeom>
          </p:spPr>
        </p:pic>
        <p:pic>
          <p:nvPicPr>
            <p:cNvPr id="90" name="Graphic 89">
              <a:extLst>
                <a:ext uri="{FF2B5EF4-FFF2-40B4-BE49-F238E27FC236}">
                  <a16:creationId xmlns:a16="http://schemas.microsoft.com/office/drawing/2014/main" id="{4AF9176F-6F12-406C-9A29-9619C306F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9611652" y="4057065"/>
              <a:ext cx="369572" cy="369572"/>
            </a:xfrm>
            <a:prstGeom prst="rect">
              <a:avLst/>
            </a:prstGeom>
          </p:spPr>
        </p:pic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C641F400-B74E-4CC1-A07C-7E07439C9B6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197218" y="4040890"/>
              <a:ext cx="164248" cy="402336"/>
              <a:chOff x="9257554" y="-500162"/>
              <a:chExt cx="1512220" cy="3704277"/>
            </a:xfrm>
          </p:grpSpPr>
          <p:sp>
            <p:nvSpPr>
              <p:cNvPr id="92" name="Rectangle: Top Corners Rounded 91">
                <a:extLst>
                  <a:ext uri="{FF2B5EF4-FFF2-40B4-BE49-F238E27FC236}">
                    <a16:creationId xmlns:a16="http://schemas.microsoft.com/office/drawing/2014/main" id="{13B8A014-0768-4A9B-BEA6-B55A9A390332}"/>
                  </a:ext>
                </a:extLst>
              </p:cNvPr>
              <p:cNvSpPr/>
              <p:nvPr/>
            </p:nvSpPr>
            <p:spPr>
              <a:xfrm rot="10800000">
                <a:off x="9328297" y="1360968"/>
                <a:ext cx="1368055" cy="175082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</p:spPr>
            <p:txBody>
              <a:bodyPr wrap="none" rtlCol="0" anchor="ctr">
                <a:noAutofit/>
              </a:bodyPr>
              <a:lstStyle/>
              <a:p>
                <a:pPr marL="12700" algn="l">
                  <a:lnSpc>
                    <a:spcPct val="100000"/>
                  </a:lnSpc>
                  <a:spcBef>
                    <a:spcPts val="100"/>
                  </a:spcBef>
                </a:pPr>
                <a:endParaRPr lang="en-US" sz="1600" b="1" spc="-20" dirty="0">
                  <a:cs typeface="Arial"/>
                </a:endParaRPr>
              </a:p>
            </p:txBody>
          </p:sp>
          <p:pic>
            <p:nvPicPr>
              <p:cNvPr id="93" name="Graphic 92">
                <a:extLst>
                  <a:ext uri="{FF2B5EF4-FFF2-40B4-BE49-F238E27FC236}">
                    <a16:creationId xmlns:a16="http://schemas.microsoft.com/office/drawing/2014/main" id="{6367B70A-B173-4EA4-9D4A-EF6648ED73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rcRect b="48025"/>
              <a:stretch/>
            </p:blipFill>
            <p:spPr>
              <a:xfrm>
                <a:off x="9257554" y="-500162"/>
                <a:ext cx="1512220" cy="1857757"/>
              </a:xfrm>
              <a:prstGeom prst="rect">
                <a:avLst/>
              </a:prstGeom>
            </p:spPr>
          </p:pic>
          <p:pic>
            <p:nvPicPr>
              <p:cNvPr id="94" name="Graphic 93">
                <a:extLst>
                  <a:ext uri="{FF2B5EF4-FFF2-40B4-BE49-F238E27FC236}">
                    <a16:creationId xmlns:a16="http://schemas.microsoft.com/office/drawing/2014/main" id="{B1139ED4-F74E-4295-A4DE-F4D5BDB76E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rcRect b="48025"/>
              <a:stretch/>
            </p:blipFill>
            <p:spPr>
              <a:xfrm flipV="1">
                <a:off x="9257554" y="1346358"/>
                <a:ext cx="1512220" cy="1857757"/>
              </a:xfrm>
              <a:prstGeom prst="rect">
                <a:avLst/>
              </a:prstGeom>
            </p:spPr>
          </p:pic>
        </p:grpSp>
      </p:grpSp>
      <p:pic>
        <p:nvPicPr>
          <p:cNvPr id="95" name="Graphic 94">
            <a:extLst>
              <a:ext uri="{FF2B5EF4-FFF2-40B4-BE49-F238E27FC236}">
                <a16:creationId xmlns:a16="http://schemas.microsoft.com/office/drawing/2014/main" id="{C6267E3D-F0D5-490E-B712-BE3ABCC8E2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94431" y="1046329"/>
            <a:ext cx="607043" cy="498643"/>
          </a:xfrm>
          <a:prstGeom prst="rect">
            <a:avLst/>
          </a:prstGeom>
        </p:spPr>
      </p:pic>
      <p:pic>
        <p:nvPicPr>
          <p:cNvPr id="96" name="Graphic 95">
            <a:extLst>
              <a:ext uri="{FF2B5EF4-FFF2-40B4-BE49-F238E27FC236}">
                <a16:creationId xmlns:a16="http://schemas.microsoft.com/office/drawing/2014/main" id="{8CD18070-F69A-41E9-918E-89760C6421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70695" y="2400968"/>
            <a:ext cx="1254641" cy="125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4977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5">
            <a:extLst>
              <a:ext uri="{FF2B5EF4-FFF2-40B4-BE49-F238E27FC236}">
                <a16:creationId xmlns:a16="http://schemas.microsoft.com/office/drawing/2014/main" id="{27E467E6-FF6D-42B0-8E20-8A4271109CD7}"/>
              </a:ext>
            </a:extLst>
          </p:cNvPr>
          <p:cNvSpPr/>
          <p:nvPr/>
        </p:nvSpPr>
        <p:spPr>
          <a:xfrm>
            <a:off x="109728" y="0"/>
            <a:ext cx="2976880" cy="6858000"/>
          </a:xfrm>
          <a:custGeom>
            <a:avLst/>
            <a:gdLst/>
            <a:ahLst/>
            <a:cxnLst/>
            <a:rect l="l" t="t" r="r" b="b"/>
            <a:pathLst>
              <a:path w="2976880" h="6858000">
                <a:moveTo>
                  <a:pt x="0" y="6858000"/>
                </a:moveTo>
                <a:lnTo>
                  <a:pt x="2976372" y="6858000"/>
                </a:lnTo>
                <a:lnTo>
                  <a:pt x="297637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4EA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350B85-6834-4C7E-95EA-594E537670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MEDICARE FOR GROUP MEMBERS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DD1F7-2A47-4E09-90AB-18095A855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C7C7-B0FF-451D-99FE-9EA893039DF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5" name="object 6">
            <a:extLst>
              <a:ext uri="{FF2B5EF4-FFF2-40B4-BE49-F238E27FC236}">
                <a16:creationId xmlns:a16="http://schemas.microsoft.com/office/drawing/2014/main" id="{5DA2FA83-0FFD-4125-96D6-FAA2823D71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41115" y="811894"/>
            <a:ext cx="5111179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/>
              <a:t>Part B: </a:t>
            </a:r>
            <a:r>
              <a:rPr sz="2600" spc="-5" dirty="0"/>
              <a:t>Medical</a:t>
            </a:r>
            <a:r>
              <a:rPr sz="2600" spc="-95" dirty="0"/>
              <a:t> </a:t>
            </a:r>
            <a:r>
              <a:rPr sz="2600" dirty="0"/>
              <a:t>Insurance</a:t>
            </a:r>
          </a:p>
        </p:txBody>
      </p:sp>
      <p:sp>
        <p:nvSpPr>
          <p:cNvPr id="27" name="object 9">
            <a:extLst>
              <a:ext uri="{FF2B5EF4-FFF2-40B4-BE49-F238E27FC236}">
                <a16:creationId xmlns:a16="http://schemas.microsoft.com/office/drawing/2014/main" id="{7938D304-CB02-4D36-9412-34CE35F74766}"/>
              </a:ext>
            </a:extLst>
          </p:cNvPr>
          <p:cNvSpPr/>
          <p:nvPr/>
        </p:nvSpPr>
        <p:spPr>
          <a:xfrm>
            <a:off x="623290" y="2053563"/>
            <a:ext cx="1949450" cy="1949450"/>
          </a:xfrm>
          <a:custGeom>
            <a:avLst/>
            <a:gdLst/>
            <a:ahLst/>
            <a:cxnLst/>
            <a:rect l="l" t="t" r="r" b="b"/>
            <a:pathLst>
              <a:path w="1949450" h="1949450">
                <a:moveTo>
                  <a:pt x="974623" y="0"/>
                </a:moveTo>
                <a:lnTo>
                  <a:pt x="925979" y="1192"/>
                </a:lnTo>
                <a:lnTo>
                  <a:pt x="877952" y="4733"/>
                </a:lnTo>
                <a:lnTo>
                  <a:pt x="830599" y="10567"/>
                </a:lnTo>
                <a:lnTo>
                  <a:pt x="783974" y="18637"/>
                </a:lnTo>
                <a:lnTo>
                  <a:pt x="738135" y="28888"/>
                </a:lnTo>
                <a:lnTo>
                  <a:pt x="693136" y="41264"/>
                </a:lnTo>
                <a:lnTo>
                  <a:pt x="649034" y="55708"/>
                </a:lnTo>
                <a:lnTo>
                  <a:pt x="605885" y="72167"/>
                </a:lnTo>
                <a:lnTo>
                  <a:pt x="563743" y="90582"/>
                </a:lnTo>
                <a:lnTo>
                  <a:pt x="522666" y="110900"/>
                </a:lnTo>
                <a:lnTo>
                  <a:pt x="482709" y="133063"/>
                </a:lnTo>
                <a:lnTo>
                  <a:pt x="443927" y="157016"/>
                </a:lnTo>
                <a:lnTo>
                  <a:pt x="406377" y="182703"/>
                </a:lnTo>
                <a:lnTo>
                  <a:pt x="370115" y="210068"/>
                </a:lnTo>
                <a:lnTo>
                  <a:pt x="335195" y="239056"/>
                </a:lnTo>
                <a:lnTo>
                  <a:pt x="301675" y="269610"/>
                </a:lnTo>
                <a:lnTo>
                  <a:pt x="269610" y="301675"/>
                </a:lnTo>
                <a:lnTo>
                  <a:pt x="239056" y="335195"/>
                </a:lnTo>
                <a:lnTo>
                  <a:pt x="210068" y="370115"/>
                </a:lnTo>
                <a:lnTo>
                  <a:pt x="182703" y="406377"/>
                </a:lnTo>
                <a:lnTo>
                  <a:pt x="157016" y="443927"/>
                </a:lnTo>
                <a:lnTo>
                  <a:pt x="133063" y="482709"/>
                </a:lnTo>
                <a:lnTo>
                  <a:pt x="110900" y="522666"/>
                </a:lnTo>
                <a:lnTo>
                  <a:pt x="90582" y="563743"/>
                </a:lnTo>
                <a:lnTo>
                  <a:pt x="72167" y="605885"/>
                </a:lnTo>
                <a:lnTo>
                  <a:pt x="55708" y="649034"/>
                </a:lnTo>
                <a:lnTo>
                  <a:pt x="41264" y="693136"/>
                </a:lnTo>
                <a:lnTo>
                  <a:pt x="28888" y="738135"/>
                </a:lnTo>
                <a:lnTo>
                  <a:pt x="18637" y="783974"/>
                </a:lnTo>
                <a:lnTo>
                  <a:pt x="10567" y="830599"/>
                </a:lnTo>
                <a:lnTo>
                  <a:pt x="4733" y="877952"/>
                </a:lnTo>
                <a:lnTo>
                  <a:pt x="1192" y="925979"/>
                </a:lnTo>
                <a:lnTo>
                  <a:pt x="0" y="974623"/>
                </a:lnTo>
                <a:lnTo>
                  <a:pt x="1192" y="1023266"/>
                </a:lnTo>
                <a:lnTo>
                  <a:pt x="4733" y="1071292"/>
                </a:lnTo>
                <a:lnTo>
                  <a:pt x="10567" y="1118644"/>
                </a:lnTo>
                <a:lnTo>
                  <a:pt x="18637" y="1165268"/>
                </a:lnTo>
                <a:lnTo>
                  <a:pt x="28888" y="1211107"/>
                </a:lnTo>
                <a:lnTo>
                  <a:pt x="41264" y="1256105"/>
                </a:lnTo>
                <a:lnTo>
                  <a:pt x="55708" y="1300207"/>
                </a:lnTo>
                <a:lnTo>
                  <a:pt x="72167" y="1343356"/>
                </a:lnTo>
                <a:lnTo>
                  <a:pt x="90582" y="1385497"/>
                </a:lnTo>
                <a:lnTo>
                  <a:pt x="110900" y="1426574"/>
                </a:lnTo>
                <a:lnTo>
                  <a:pt x="133063" y="1466532"/>
                </a:lnTo>
                <a:lnTo>
                  <a:pt x="157016" y="1505313"/>
                </a:lnTo>
                <a:lnTo>
                  <a:pt x="182703" y="1542863"/>
                </a:lnTo>
                <a:lnTo>
                  <a:pt x="210068" y="1579126"/>
                </a:lnTo>
                <a:lnTo>
                  <a:pt x="239056" y="1614045"/>
                </a:lnTo>
                <a:lnTo>
                  <a:pt x="269610" y="1647566"/>
                </a:lnTo>
                <a:lnTo>
                  <a:pt x="301675" y="1679631"/>
                </a:lnTo>
                <a:lnTo>
                  <a:pt x="335195" y="1710186"/>
                </a:lnTo>
                <a:lnTo>
                  <a:pt x="370115" y="1739174"/>
                </a:lnTo>
                <a:lnTo>
                  <a:pt x="406377" y="1766540"/>
                </a:lnTo>
                <a:lnTo>
                  <a:pt x="443927" y="1792227"/>
                </a:lnTo>
                <a:lnTo>
                  <a:pt x="482709" y="1816180"/>
                </a:lnTo>
                <a:lnTo>
                  <a:pt x="522666" y="1838344"/>
                </a:lnTo>
                <a:lnTo>
                  <a:pt x="563743" y="1858661"/>
                </a:lnTo>
                <a:lnTo>
                  <a:pt x="605885" y="1877077"/>
                </a:lnTo>
                <a:lnTo>
                  <a:pt x="649034" y="1893536"/>
                </a:lnTo>
                <a:lnTo>
                  <a:pt x="693136" y="1907981"/>
                </a:lnTo>
                <a:lnTo>
                  <a:pt x="738135" y="1920357"/>
                </a:lnTo>
                <a:lnTo>
                  <a:pt x="783974" y="1930608"/>
                </a:lnTo>
                <a:lnTo>
                  <a:pt x="830599" y="1938679"/>
                </a:lnTo>
                <a:lnTo>
                  <a:pt x="877952" y="1944512"/>
                </a:lnTo>
                <a:lnTo>
                  <a:pt x="925979" y="1948054"/>
                </a:lnTo>
                <a:lnTo>
                  <a:pt x="974623" y="1949246"/>
                </a:lnTo>
                <a:lnTo>
                  <a:pt x="1023267" y="1948054"/>
                </a:lnTo>
                <a:lnTo>
                  <a:pt x="1071294" y="1944512"/>
                </a:lnTo>
                <a:lnTo>
                  <a:pt x="1118647" y="1938679"/>
                </a:lnTo>
                <a:lnTo>
                  <a:pt x="1165272" y="1930608"/>
                </a:lnTo>
                <a:lnTo>
                  <a:pt x="1211111" y="1920357"/>
                </a:lnTo>
                <a:lnTo>
                  <a:pt x="1256110" y="1907981"/>
                </a:lnTo>
                <a:lnTo>
                  <a:pt x="1300212" y="1893536"/>
                </a:lnTo>
                <a:lnTo>
                  <a:pt x="1343361" y="1877077"/>
                </a:lnTo>
                <a:lnTo>
                  <a:pt x="1385503" y="1858661"/>
                </a:lnTo>
                <a:lnTo>
                  <a:pt x="1426580" y="1838344"/>
                </a:lnTo>
                <a:lnTo>
                  <a:pt x="1466537" y="1816180"/>
                </a:lnTo>
                <a:lnTo>
                  <a:pt x="1505319" y="1792227"/>
                </a:lnTo>
                <a:lnTo>
                  <a:pt x="1542869" y="1766540"/>
                </a:lnTo>
                <a:lnTo>
                  <a:pt x="1579131" y="1739174"/>
                </a:lnTo>
                <a:lnTo>
                  <a:pt x="1614050" y="1710186"/>
                </a:lnTo>
                <a:lnTo>
                  <a:pt x="1647570" y="1679631"/>
                </a:lnTo>
                <a:lnTo>
                  <a:pt x="1679636" y="1647566"/>
                </a:lnTo>
                <a:lnTo>
                  <a:pt x="1710190" y="1614045"/>
                </a:lnTo>
                <a:lnTo>
                  <a:pt x="1739178" y="1579126"/>
                </a:lnTo>
                <a:lnTo>
                  <a:pt x="1766543" y="1542863"/>
                </a:lnTo>
                <a:lnTo>
                  <a:pt x="1792230" y="1505313"/>
                </a:lnTo>
                <a:lnTo>
                  <a:pt x="1816183" y="1466532"/>
                </a:lnTo>
                <a:lnTo>
                  <a:pt x="1838346" y="1426574"/>
                </a:lnTo>
                <a:lnTo>
                  <a:pt x="1858664" y="1385497"/>
                </a:lnTo>
                <a:lnTo>
                  <a:pt x="1877079" y="1343356"/>
                </a:lnTo>
                <a:lnTo>
                  <a:pt x="1893537" y="1300207"/>
                </a:lnTo>
                <a:lnTo>
                  <a:pt x="1907982" y="1256105"/>
                </a:lnTo>
                <a:lnTo>
                  <a:pt x="1920358" y="1211107"/>
                </a:lnTo>
                <a:lnTo>
                  <a:pt x="1930609" y="1165268"/>
                </a:lnTo>
                <a:lnTo>
                  <a:pt x="1938679" y="1118644"/>
                </a:lnTo>
                <a:lnTo>
                  <a:pt x="1944513" y="1071292"/>
                </a:lnTo>
                <a:lnTo>
                  <a:pt x="1948054" y="1023266"/>
                </a:lnTo>
                <a:lnTo>
                  <a:pt x="1949246" y="974623"/>
                </a:lnTo>
                <a:lnTo>
                  <a:pt x="1948054" y="925979"/>
                </a:lnTo>
                <a:lnTo>
                  <a:pt x="1944513" y="877952"/>
                </a:lnTo>
                <a:lnTo>
                  <a:pt x="1938679" y="830599"/>
                </a:lnTo>
                <a:lnTo>
                  <a:pt x="1930609" y="783974"/>
                </a:lnTo>
                <a:lnTo>
                  <a:pt x="1920358" y="738135"/>
                </a:lnTo>
                <a:lnTo>
                  <a:pt x="1907982" y="693136"/>
                </a:lnTo>
                <a:lnTo>
                  <a:pt x="1893537" y="649034"/>
                </a:lnTo>
                <a:lnTo>
                  <a:pt x="1877079" y="605885"/>
                </a:lnTo>
                <a:lnTo>
                  <a:pt x="1858664" y="563743"/>
                </a:lnTo>
                <a:lnTo>
                  <a:pt x="1838346" y="522666"/>
                </a:lnTo>
                <a:lnTo>
                  <a:pt x="1816183" y="482709"/>
                </a:lnTo>
                <a:lnTo>
                  <a:pt x="1792230" y="443927"/>
                </a:lnTo>
                <a:lnTo>
                  <a:pt x="1766543" y="406377"/>
                </a:lnTo>
                <a:lnTo>
                  <a:pt x="1739178" y="370115"/>
                </a:lnTo>
                <a:lnTo>
                  <a:pt x="1710190" y="335195"/>
                </a:lnTo>
                <a:lnTo>
                  <a:pt x="1679636" y="301675"/>
                </a:lnTo>
                <a:lnTo>
                  <a:pt x="1647570" y="269610"/>
                </a:lnTo>
                <a:lnTo>
                  <a:pt x="1614050" y="239056"/>
                </a:lnTo>
                <a:lnTo>
                  <a:pt x="1579131" y="210068"/>
                </a:lnTo>
                <a:lnTo>
                  <a:pt x="1542869" y="182703"/>
                </a:lnTo>
                <a:lnTo>
                  <a:pt x="1505319" y="157016"/>
                </a:lnTo>
                <a:lnTo>
                  <a:pt x="1466537" y="133063"/>
                </a:lnTo>
                <a:lnTo>
                  <a:pt x="1426580" y="110900"/>
                </a:lnTo>
                <a:lnTo>
                  <a:pt x="1385503" y="90582"/>
                </a:lnTo>
                <a:lnTo>
                  <a:pt x="1343361" y="72167"/>
                </a:lnTo>
                <a:lnTo>
                  <a:pt x="1300212" y="55708"/>
                </a:lnTo>
                <a:lnTo>
                  <a:pt x="1256110" y="41264"/>
                </a:lnTo>
                <a:lnTo>
                  <a:pt x="1211111" y="28888"/>
                </a:lnTo>
                <a:lnTo>
                  <a:pt x="1165272" y="18637"/>
                </a:lnTo>
                <a:lnTo>
                  <a:pt x="1118647" y="10567"/>
                </a:lnTo>
                <a:lnTo>
                  <a:pt x="1071294" y="4733"/>
                </a:lnTo>
                <a:lnTo>
                  <a:pt x="1023267" y="1192"/>
                </a:lnTo>
                <a:lnTo>
                  <a:pt x="9746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5">
            <a:extLst>
              <a:ext uri="{FF2B5EF4-FFF2-40B4-BE49-F238E27FC236}">
                <a16:creationId xmlns:a16="http://schemas.microsoft.com/office/drawing/2014/main" id="{E9D12222-6AAC-47E9-8A9A-CD636419223C}"/>
              </a:ext>
            </a:extLst>
          </p:cNvPr>
          <p:cNvSpPr/>
          <p:nvPr/>
        </p:nvSpPr>
        <p:spPr>
          <a:xfrm>
            <a:off x="1186472" y="914401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60" h="822960">
                <a:moveTo>
                  <a:pt x="411441" y="0"/>
                </a:moveTo>
                <a:lnTo>
                  <a:pt x="363459" y="2768"/>
                </a:lnTo>
                <a:lnTo>
                  <a:pt x="317103" y="10866"/>
                </a:lnTo>
                <a:lnTo>
                  <a:pt x="272681" y="23987"/>
                </a:lnTo>
                <a:lnTo>
                  <a:pt x="230502" y="41820"/>
                </a:lnTo>
                <a:lnTo>
                  <a:pt x="190874" y="64057"/>
                </a:lnTo>
                <a:lnTo>
                  <a:pt x="154107" y="90390"/>
                </a:lnTo>
                <a:lnTo>
                  <a:pt x="120510" y="120510"/>
                </a:lnTo>
                <a:lnTo>
                  <a:pt x="90390" y="154107"/>
                </a:lnTo>
                <a:lnTo>
                  <a:pt x="64057" y="190874"/>
                </a:lnTo>
                <a:lnTo>
                  <a:pt x="41820" y="230502"/>
                </a:lnTo>
                <a:lnTo>
                  <a:pt x="23987" y="272681"/>
                </a:lnTo>
                <a:lnTo>
                  <a:pt x="10866" y="317103"/>
                </a:lnTo>
                <a:lnTo>
                  <a:pt x="2768" y="363459"/>
                </a:lnTo>
                <a:lnTo>
                  <a:pt x="0" y="411441"/>
                </a:lnTo>
                <a:lnTo>
                  <a:pt x="2768" y="459423"/>
                </a:lnTo>
                <a:lnTo>
                  <a:pt x="10866" y="505780"/>
                </a:lnTo>
                <a:lnTo>
                  <a:pt x="23987" y="550202"/>
                </a:lnTo>
                <a:lnTo>
                  <a:pt x="41820" y="592381"/>
                </a:lnTo>
                <a:lnTo>
                  <a:pt x="64057" y="632008"/>
                </a:lnTo>
                <a:lnTo>
                  <a:pt x="90390" y="668775"/>
                </a:lnTo>
                <a:lnTo>
                  <a:pt x="120510" y="702373"/>
                </a:lnTo>
                <a:lnTo>
                  <a:pt x="154107" y="732493"/>
                </a:lnTo>
                <a:lnTo>
                  <a:pt x="190874" y="758826"/>
                </a:lnTo>
                <a:lnTo>
                  <a:pt x="230502" y="781063"/>
                </a:lnTo>
                <a:lnTo>
                  <a:pt x="272681" y="798896"/>
                </a:lnTo>
                <a:lnTo>
                  <a:pt x="317103" y="812017"/>
                </a:lnTo>
                <a:lnTo>
                  <a:pt x="363459" y="820115"/>
                </a:lnTo>
                <a:lnTo>
                  <a:pt x="411441" y="822883"/>
                </a:lnTo>
                <a:lnTo>
                  <a:pt x="459423" y="820115"/>
                </a:lnTo>
                <a:lnTo>
                  <a:pt x="505780" y="812017"/>
                </a:lnTo>
                <a:lnTo>
                  <a:pt x="550202" y="798896"/>
                </a:lnTo>
                <a:lnTo>
                  <a:pt x="592381" y="781063"/>
                </a:lnTo>
                <a:lnTo>
                  <a:pt x="632008" y="758826"/>
                </a:lnTo>
                <a:lnTo>
                  <a:pt x="668775" y="732493"/>
                </a:lnTo>
                <a:lnTo>
                  <a:pt x="702373" y="702373"/>
                </a:lnTo>
                <a:lnTo>
                  <a:pt x="732493" y="668775"/>
                </a:lnTo>
                <a:lnTo>
                  <a:pt x="758826" y="632008"/>
                </a:lnTo>
                <a:lnTo>
                  <a:pt x="781063" y="592381"/>
                </a:lnTo>
                <a:lnTo>
                  <a:pt x="798896" y="550202"/>
                </a:lnTo>
                <a:lnTo>
                  <a:pt x="812017" y="505780"/>
                </a:lnTo>
                <a:lnTo>
                  <a:pt x="820115" y="459423"/>
                </a:lnTo>
                <a:lnTo>
                  <a:pt x="822883" y="411441"/>
                </a:lnTo>
                <a:lnTo>
                  <a:pt x="820115" y="363459"/>
                </a:lnTo>
                <a:lnTo>
                  <a:pt x="812017" y="317103"/>
                </a:lnTo>
                <a:lnTo>
                  <a:pt x="798896" y="272681"/>
                </a:lnTo>
                <a:lnTo>
                  <a:pt x="781063" y="230502"/>
                </a:lnTo>
                <a:lnTo>
                  <a:pt x="758826" y="190874"/>
                </a:lnTo>
                <a:lnTo>
                  <a:pt x="732493" y="154107"/>
                </a:lnTo>
                <a:lnTo>
                  <a:pt x="702373" y="120510"/>
                </a:lnTo>
                <a:lnTo>
                  <a:pt x="668775" y="90390"/>
                </a:lnTo>
                <a:lnTo>
                  <a:pt x="632008" y="64057"/>
                </a:lnTo>
                <a:lnTo>
                  <a:pt x="592381" y="41820"/>
                </a:lnTo>
                <a:lnTo>
                  <a:pt x="550202" y="23987"/>
                </a:lnTo>
                <a:lnTo>
                  <a:pt x="505780" y="10866"/>
                </a:lnTo>
                <a:lnTo>
                  <a:pt x="459423" y="2768"/>
                </a:lnTo>
                <a:lnTo>
                  <a:pt x="411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31">
            <a:extLst>
              <a:ext uri="{FF2B5EF4-FFF2-40B4-BE49-F238E27FC236}">
                <a16:creationId xmlns:a16="http://schemas.microsoft.com/office/drawing/2014/main" id="{C2C5531F-888B-4274-A3C3-80D8D2E18C61}"/>
              </a:ext>
            </a:extLst>
          </p:cNvPr>
          <p:cNvSpPr/>
          <p:nvPr/>
        </p:nvSpPr>
        <p:spPr>
          <a:xfrm>
            <a:off x="1186472" y="5458566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60" h="822960">
                <a:moveTo>
                  <a:pt x="411441" y="0"/>
                </a:moveTo>
                <a:lnTo>
                  <a:pt x="363459" y="2768"/>
                </a:lnTo>
                <a:lnTo>
                  <a:pt x="317103" y="10866"/>
                </a:lnTo>
                <a:lnTo>
                  <a:pt x="272681" y="23987"/>
                </a:lnTo>
                <a:lnTo>
                  <a:pt x="230502" y="41820"/>
                </a:lnTo>
                <a:lnTo>
                  <a:pt x="190874" y="64057"/>
                </a:lnTo>
                <a:lnTo>
                  <a:pt x="154107" y="90390"/>
                </a:lnTo>
                <a:lnTo>
                  <a:pt x="120510" y="120510"/>
                </a:lnTo>
                <a:lnTo>
                  <a:pt x="90390" y="154107"/>
                </a:lnTo>
                <a:lnTo>
                  <a:pt x="64057" y="190874"/>
                </a:lnTo>
                <a:lnTo>
                  <a:pt x="41820" y="230502"/>
                </a:lnTo>
                <a:lnTo>
                  <a:pt x="23987" y="272681"/>
                </a:lnTo>
                <a:lnTo>
                  <a:pt x="10866" y="317103"/>
                </a:lnTo>
                <a:lnTo>
                  <a:pt x="2768" y="363459"/>
                </a:lnTo>
                <a:lnTo>
                  <a:pt x="0" y="411441"/>
                </a:lnTo>
                <a:lnTo>
                  <a:pt x="2768" y="459423"/>
                </a:lnTo>
                <a:lnTo>
                  <a:pt x="10866" y="505780"/>
                </a:lnTo>
                <a:lnTo>
                  <a:pt x="23987" y="550202"/>
                </a:lnTo>
                <a:lnTo>
                  <a:pt x="41820" y="592381"/>
                </a:lnTo>
                <a:lnTo>
                  <a:pt x="64057" y="632008"/>
                </a:lnTo>
                <a:lnTo>
                  <a:pt x="90390" y="668775"/>
                </a:lnTo>
                <a:lnTo>
                  <a:pt x="120510" y="702373"/>
                </a:lnTo>
                <a:lnTo>
                  <a:pt x="154107" y="732493"/>
                </a:lnTo>
                <a:lnTo>
                  <a:pt x="190874" y="758826"/>
                </a:lnTo>
                <a:lnTo>
                  <a:pt x="230502" y="781063"/>
                </a:lnTo>
                <a:lnTo>
                  <a:pt x="272681" y="798896"/>
                </a:lnTo>
                <a:lnTo>
                  <a:pt x="317103" y="812017"/>
                </a:lnTo>
                <a:lnTo>
                  <a:pt x="363459" y="820115"/>
                </a:lnTo>
                <a:lnTo>
                  <a:pt x="411441" y="822883"/>
                </a:lnTo>
                <a:lnTo>
                  <a:pt x="459423" y="820115"/>
                </a:lnTo>
                <a:lnTo>
                  <a:pt x="505780" y="812017"/>
                </a:lnTo>
                <a:lnTo>
                  <a:pt x="550202" y="798896"/>
                </a:lnTo>
                <a:lnTo>
                  <a:pt x="592381" y="781063"/>
                </a:lnTo>
                <a:lnTo>
                  <a:pt x="632008" y="758826"/>
                </a:lnTo>
                <a:lnTo>
                  <a:pt x="668775" y="732493"/>
                </a:lnTo>
                <a:lnTo>
                  <a:pt x="702373" y="702373"/>
                </a:lnTo>
                <a:lnTo>
                  <a:pt x="732493" y="668775"/>
                </a:lnTo>
                <a:lnTo>
                  <a:pt x="758826" y="632008"/>
                </a:lnTo>
                <a:lnTo>
                  <a:pt x="781063" y="592381"/>
                </a:lnTo>
                <a:lnTo>
                  <a:pt x="798896" y="550202"/>
                </a:lnTo>
                <a:lnTo>
                  <a:pt x="812017" y="505780"/>
                </a:lnTo>
                <a:lnTo>
                  <a:pt x="820115" y="459423"/>
                </a:lnTo>
                <a:lnTo>
                  <a:pt x="822883" y="411441"/>
                </a:lnTo>
                <a:lnTo>
                  <a:pt x="820115" y="363459"/>
                </a:lnTo>
                <a:lnTo>
                  <a:pt x="812017" y="317103"/>
                </a:lnTo>
                <a:lnTo>
                  <a:pt x="798896" y="272681"/>
                </a:lnTo>
                <a:lnTo>
                  <a:pt x="781063" y="230502"/>
                </a:lnTo>
                <a:lnTo>
                  <a:pt x="758826" y="190874"/>
                </a:lnTo>
                <a:lnTo>
                  <a:pt x="732493" y="154107"/>
                </a:lnTo>
                <a:lnTo>
                  <a:pt x="702373" y="120510"/>
                </a:lnTo>
                <a:lnTo>
                  <a:pt x="668775" y="90390"/>
                </a:lnTo>
                <a:lnTo>
                  <a:pt x="632008" y="64057"/>
                </a:lnTo>
                <a:lnTo>
                  <a:pt x="592381" y="41820"/>
                </a:lnTo>
                <a:lnTo>
                  <a:pt x="550202" y="23987"/>
                </a:lnTo>
                <a:lnTo>
                  <a:pt x="505780" y="10866"/>
                </a:lnTo>
                <a:lnTo>
                  <a:pt x="459423" y="2768"/>
                </a:lnTo>
                <a:lnTo>
                  <a:pt x="411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55">
            <a:extLst>
              <a:ext uri="{FF2B5EF4-FFF2-40B4-BE49-F238E27FC236}">
                <a16:creationId xmlns:a16="http://schemas.microsoft.com/office/drawing/2014/main" id="{440D1912-8A4F-4DE0-BBE3-BDA1F62682B9}"/>
              </a:ext>
            </a:extLst>
          </p:cNvPr>
          <p:cNvSpPr/>
          <p:nvPr/>
        </p:nvSpPr>
        <p:spPr>
          <a:xfrm>
            <a:off x="1186472" y="4319082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60" h="822960">
                <a:moveTo>
                  <a:pt x="411441" y="0"/>
                </a:moveTo>
                <a:lnTo>
                  <a:pt x="363459" y="2768"/>
                </a:lnTo>
                <a:lnTo>
                  <a:pt x="317103" y="10866"/>
                </a:lnTo>
                <a:lnTo>
                  <a:pt x="272681" y="23987"/>
                </a:lnTo>
                <a:lnTo>
                  <a:pt x="230502" y="41820"/>
                </a:lnTo>
                <a:lnTo>
                  <a:pt x="190874" y="64057"/>
                </a:lnTo>
                <a:lnTo>
                  <a:pt x="154107" y="90390"/>
                </a:lnTo>
                <a:lnTo>
                  <a:pt x="120510" y="120510"/>
                </a:lnTo>
                <a:lnTo>
                  <a:pt x="90390" y="154107"/>
                </a:lnTo>
                <a:lnTo>
                  <a:pt x="64057" y="190874"/>
                </a:lnTo>
                <a:lnTo>
                  <a:pt x="41820" y="230502"/>
                </a:lnTo>
                <a:lnTo>
                  <a:pt x="23987" y="272681"/>
                </a:lnTo>
                <a:lnTo>
                  <a:pt x="10866" y="317103"/>
                </a:lnTo>
                <a:lnTo>
                  <a:pt x="2768" y="363459"/>
                </a:lnTo>
                <a:lnTo>
                  <a:pt x="0" y="411441"/>
                </a:lnTo>
                <a:lnTo>
                  <a:pt x="2768" y="459423"/>
                </a:lnTo>
                <a:lnTo>
                  <a:pt x="10866" y="505780"/>
                </a:lnTo>
                <a:lnTo>
                  <a:pt x="23987" y="550202"/>
                </a:lnTo>
                <a:lnTo>
                  <a:pt x="41820" y="592381"/>
                </a:lnTo>
                <a:lnTo>
                  <a:pt x="64057" y="632008"/>
                </a:lnTo>
                <a:lnTo>
                  <a:pt x="90390" y="668775"/>
                </a:lnTo>
                <a:lnTo>
                  <a:pt x="120510" y="702373"/>
                </a:lnTo>
                <a:lnTo>
                  <a:pt x="154107" y="732493"/>
                </a:lnTo>
                <a:lnTo>
                  <a:pt x="190874" y="758826"/>
                </a:lnTo>
                <a:lnTo>
                  <a:pt x="230502" y="781063"/>
                </a:lnTo>
                <a:lnTo>
                  <a:pt x="272681" y="798896"/>
                </a:lnTo>
                <a:lnTo>
                  <a:pt x="317103" y="812017"/>
                </a:lnTo>
                <a:lnTo>
                  <a:pt x="363459" y="820115"/>
                </a:lnTo>
                <a:lnTo>
                  <a:pt x="411441" y="822883"/>
                </a:lnTo>
                <a:lnTo>
                  <a:pt x="459423" y="820115"/>
                </a:lnTo>
                <a:lnTo>
                  <a:pt x="505780" y="812017"/>
                </a:lnTo>
                <a:lnTo>
                  <a:pt x="550202" y="798896"/>
                </a:lnTo>
                <a:lnTo>
                  <a:pt x="592381" y="781063"/>
                </a:lnTo>
                <a:lnTo>
                  <a:pt x="632008" y="758826"/>
                </a:lnTo>
                <a:lnTo>
                  <a:pt x="668775" y="732493"/>
                </a:lnTo>
                <a:lnTo>
                  <a:pt x="702373" y="702373"/>
                </a:lnTo>
                <a:lnTo>
                  <a:pt x="732493" y="668775"/>
                </a:lnTo>
                <a:lnTo>
                  <a:pt x="758826" y="632008"/>
                </a:lnTo>
                <a:lnTo>
                  <a:pt x="781063" y="592381"/>
                </a:lnTo>
                <a:lnTo>
                  <a:pt x="798896" y="550202"/>
                </a:lnTo>
                <a:lnTo>
                  <a:pt x="812017" y="505780"/>
                </a:lnTo>
                <a:lnTo>
                  <a:pt x="820115" y="459423"/>
                </a:lnTo>
                <a:lnTo>
                  <a:pt x="822883" y="411441"/>
                </a:lnTo>
                <a:lnTo>
                  <a:pt x="820115" y="363459"/>
                </a:lnTo>
                <a:lnTo>
                  <a:pt x="812017" y="317103"/>
                </a:lnTo>
                <a:lnTo>
                  <a:pt x="798896" y="272681"/>
                </a:lnTo>
                <a:lnTo>
                  <a:pt x="781063" y="230502"/>
                </a:lnTo>
                <a:lnTo>
                  <a:pt x="758826" y="190874"/>
                </a:lnTo>
                <a:lnTo>
                  <a:pt x="732493" y="154107"/>
                </a:lnTo>
                <a:lnTo>
                  <a:pt x="702373" y="120510"/>
                </a:lnTo>
                <a:lnTo>
                  <a:pt x="668775" y="90390"/>
                </a:lnTo>
                <a:lnTo>
                  <a:pt x="632008" y="64057"/>
                </a:lnTo>
                <a:lnTo>
                  <a:pt x="592381" y="41820"/>
                </a:lnTo>
                <a:lnTo>
                  <a:pt x="550202" y="23987"/>
                </a:lnTo>
                <a:lnTo>
                  <a:pt x="505780" y="10866"/>
                </a:lnTo>
                <a:lnTo>
                  <a:pt x="459423" y="2768"/>
                </a:lnTo>
                <a:lnTo>
                  <a:pt x="411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0408DD9-9CEB-4484-B817-0942DAA830F2}"/>
              </a:ext>
            </a:extLst>
          </p:cNvPr>
          <p:cNvGrpSpPr>
            <a:grpSpLocks noChangeAspect="1"/>
          </p:cNvGrpSpPr>
          <p:nvPr/>
        </p:nvGrpSpPr>
        <p:grpSpPr>
          <a:xfrm>
            <a:off x="1490509" y="4467373"/>
            <a:ext cx="214886" cy="526378"/>
            <a:chOff x="9257554" y="-500162"/>
            <a:chExt cx="1512220" cy="3704277"/>
          </a:xfrm>
        </p:grpSpPr>
        <p:sp>
          <p:nvSpPr>
            <p:cNvPr id="85" name="Rectangle: Top Corners Rounded 84">
              <a:extLst>
                <a:ext uri="{FF2B5EF4-FFF2-40B4-BE49-F238E27FC236}">
                  <a16:creationId xmlns:a16="http://schemas.microsoft.com/office/drawing/2014/main" id="{835CC7D1-E667-4D6D-A9E6-402259442195}"/>
                </a:ext>
              </a:extLst>
            </p:cNvPr>
            <p:cNvSpPr/>
            <p:nvPr/>
          </p:nvSpPr>
          <p:spPr>
            <a:xfrm rot="10800000">
              <a:off x="9328297" y="1360968"/>
              <a:ext cx="1368055" cy="17508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</p:spPr>
          <p:txBody>
            <a:bodyPr wrap="none" rtlCol="0" anchor="ctr">
              <a:noAutofit/>
            </a:bodyPr>
            <a:lstStyle/>
            <a:p>
              <a:pPr marL="12700" algn="l">
                <a:lnSpc>
                  <a:spcPct val="100000"/>
                </a:lnSpc>
                <a:spcBef>
                  <a:spcPts val="100"/>
                </a:spcBef>
              </a:pPr>
              <a:endParaRPr lang="en-US" sz="1600" b="1" spc="-20" dirty="0">
                <a:cs typeface="Arial"/>
              </a:endParaRPr>
            </a:p>
          </p:txBody>
        </p:sp>
        <p:pic>
          <p:nvPicPr>
            <p:cNvPr id="86" name="Graphic 85">
              <a:extLst>
                <a:ext uri="{FF2B5EF4-FFF2-40B4-BE49-F238E27FC236}">
                  <a16:creationId xmlns:a16="http://schemas.microsoft.com/office/drawing/2014/main" id="{FC42963A-8D5F-41B3-B7FC-522A5D0088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48025"/>
            <a:stretch/>
          </p:blipFill>
          <p:spPr>
            <a:xfrm>
              <a:off x="9257554" y="-500162"/>
              <a:ext cx="1512220" cy="1857757"/>
            </a:xfrm>
            <a:prstGeom prst="rect">
              <a:avLst/>
            </a:prstGeom>
          </p:spPr>
        </p:pic>
        <p:pic>
          <p:nvPicPr>
            <p:cNvPr id="87" name="Graphic 86">
              <a:extLst>
                <a:ext uri="{FF2B5EF4-FFF2-40B4-BE49-F238E27FC236}">
                  <a16:creationId xmlns:a16="http://schemas.microsoft.com/office/drawing/2014/main" id="{AADCD580-5B95-4D1D-9F35-797369BC85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48025"/>
            <a:stretch/>
          </p:blipFill>
          <p:spPr>
            <a:xfrm flipV="1">
              <a:off x="9257554" y="1346358"/>
              <a:ext cx="1512220" cy="1857757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586465B-3333-4922-B234-FCFD6EB4A906}"/>
              </a:ext>
            </a:extLst>
          </p:cNvPr>
          <p:cNvGrpSpPr/>
          <p:nvPr/>
        </p:nvGrpSpPr>
        <p:grpSpPr>
          <a:xfrm>
            <a:off x="1389673" y="5567844"/>
            <a:ext cx="416559" cy="604405"/>
            <a:chOff x="9611652" y="3351258"/>
            <a:chExt cx="752589" cy="1091968"/>
          </a:xfrm>
        </p:grpSpPr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id="{386F7A24-A970-4364-87ED-B3E5BB24E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672262" y="3351258"/>
              <a:ext cx="691979" cy="568410"/>
            </a:xfrm>
            <a:prstGeom prst="rect">
              <a:avLst/>
            </a:prstGeom>
          </p:spPr>
        </p:pic>
        <p:pic>
          <p:nvPicPr>
            <p:cNvPr id="90" name="Graphic 89">
              <a:extLst>
                <a:ext uri="{FF2B5EF4-FFF2-40B4-BE49-F238E27FC236}">
                  <a16:creationId xmlns:a16="http://schemas.microsoft.com/office/drawing/2014/main" id="{4AF9176F-6F12-406C-9A29-9619C306F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9611652" y="4057065"/>
              <a:ext cx="369572" cy="369572"/>
            </a:xfrm>
            <a:prstGeom prst="rect">
              <a:avLst/>
            </a:prstGeom>
          </p:spPr>
        </p:pic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C641F400-B74E-4CC1-A07C-7E07439C9B6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197218" y="4040890"/>
              <a:ext cx="164248" cy="402336"/>
              <a:chOff x="9257554" y="-500162"/>
              <a:chExt cx="1512220" cy="3704277"/>
            </a:xfrm>
          </p:grpSpPr>
          <p:sp>
            <p:nvSpPr>
              <p:cNvPr id="92" name="Rectangle: Top Corners Rounded 91">
                <a:extLst>
                  <a:ext uri="{FF2B5EF4-FFF2-40B4-BE49-F238E27FC236}">
                    <a16:creationId xmlns:a16="http://schemas.microsoft.com/office/drawing/2014/main" id="{13B8A014-0768-4A9B-BEA6-B55A9A390332}"/>
                  </a:ext>
                </a:extLst>
              </p:cNvPr>
              <p:cNvSpPr/>
              <p:nvPr/>
            </p:nvSpPr>
            <p:spPr>
              <a:xfrm rot="10800000">
                <a:off x="9328297" y="1360968"/>
                <a:ext cx="1368055" cy="175082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</p:spPr>
            <p:txBody>
              <a:bodyPr wrap="none" rtlCol="0" anchor="ctr">
                <a:noAutofit/>
              </a:bodyPr>
              <a:lstStyle/>
              <a:p>
                <a:pPr marL="12700" algn="l">
                  <a:lnSpc>
                    <a:spcPct val="100000"/>
                  </a:lnSpc>
                  <a:spcBef>
                    <a:spcPts val="100"/>
                  </a:spcBef>
                </a:pPr>
                <a:endParaRPr lang="en-US" sz="1600" b="1" spc="-20" dirty="0">
                  <a:cs typeface="Arial"/>
                </a:endParaRPr>
              </a:p>
            </p:txBody>
          </p:sp>
          <p:pic>
            <p:nvPicPr>
              <p:cNvPr id="93" name="Graphic 92">
                <a:extLst>
                  <a:ext uri="{FF2B5EF4-FFF2-40B4-BE49-F238E27FC236}">
                    <a16:creationId xmlns:a16="http://schemas.microsoft.com/office/drawing/2014/main" id="{6367B70A-B173-4EA4-9D4A-EF6648ED73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rcRect b="48025"/>
              <a:stretch/>
            </p:blipFill>
            <p:spPr>
              <a:xfrm>
                <a:off x="9257554" y="-500162"/>
                <a:ext cx="1512220" cy="1857757"/>
              </a:xfrm>
              <a:prstGeom prst="rect">
                <a:avLst/>
              </a:prstGeom>
            </p:spPr>
          </p:pic>
          <p:pic>
            <p:nvPicPr>
              <p:cNvPr id="94" name="Graphic 93">
                <a:extLst>
                  <a:ext uri="{FF2B5EF4-FFF2-40B4-BE49-F238E27FC236}">
                    <a16:creationId xmlns:a16="http://schemas.microsoft.com/office/drawing/2014/main" id="{B1139ED4-F74E-4295-A4DE-F4D5BDB76E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rcRect b="48025"/>
              <a:stretch/>
            </p:blipFill>
            <p:spPr>
              <a:xfrm flipV="1">
                <a:off x="9257554" y="1346358"/>
                <a:ext cx="1512220" cy="1857757"/>
              </a:xfrm>
              <a:prstGeom prst="rect">
                <a:avLst/>
              </a:prstGeom>
            </p:spPr>
          </p:pic>
        </p:grpSp>
      </p:grpSp>
      <p:pic>
        <p:nvPicPr>
          <p:cNvPr id="95" name="Graphic 94">
            <a:extLst>
              <a:ext uri="{FF2B5EF4-FFF2-40B4-BE49-F238E27FC236}">
                <a16:creationId xmlns:a16="http://schemas.microsoft.com/office/drawing/2014/main" id="{C6267E3D-F0D5-490E-B712-BE3ABCC8E2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94431" y="1046329"/>
            <a:ext cx="607043" cy="498643"/>
          </a:xfrm>
          <a:prstGeom prst="rect">
            <a:avLst/>
          </a:prstGeom>
        </p:spPr>
      </p:pic>
      <p:pic>
        <p:nvPicPr>
          <p:cNvPr id="96" name="Graphic 95">
            <a:extLst>
              <a:ext uri="{FF2B5EF4-FFF2-40B4-BE49-F238E27FC236}">
                <a16:creationId xmlns:a16="http://schemas.microsoft.com/office/drawing/2014/main" id="{8CD18070-F69A-41E9-918E-89760C6421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70695" y="2400968"/>
            <a:ext cx="1254641" cy="1254641"/>
          </a:xfrm>
          <a:prstGeom prst="rect">
            <a:avLst/>
          </a:prstGeom>
        </p:spPr>
      </p:pic>
      <p:sp>
        <p:nvSpPr>
          <p:cNvPr id="28" name="object 8">
            <a:extLst>
              <a:ext uri="{FF2B5EF4-FFF2-40B4-BE49-F238E27FC236}">
                <a16:creationId xmlns:a16="http://schemas.microsoft.com/office/drawing/2014/main" id="{F58109F0-D72A-4576-AFAC-E7A7F45EAB0F}"/>
              </a:ext>
            </a:extLst>
          </p:cNvPr>
          <p:cNvSpPr txBox="1"/>
          <p:nvPr/>
        </p:nvSpPr>
        <p:spPr>
          <a:xfrm>
            <a:off x="3314612" y="1465929"/>
            <a:ext cx="7582957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003B71"/>
                </a:solidFill>
                <a:latin typeface="Arial"/>
                <a:cs typeface="Arial"/>
              </a:rPr>
              <a:t>Based </a:t>
            </a:r>
            <a:r>
              <a:rPr sz="1600" b="1" dirty="0">
                <a:solidFill>
                  <a:srgbClr val="003B71"/>
                </a:solidFill>
                <a:latin typeface="Arial"/>
                <a:cs typeface="Arial"/>
              </a:rPr>
              <a:t>on </a:t>
            </a:r>
            <a:r>
              <a:rPr sz="1600" b="1" spc="-5" dirty="0">
                <a:solidFill>
                  <a:srgbClr val="003B71"/>
                </a:solidFill>
                <a:latin typeface="Arial"/>
                <a:cs typeface="Arial"/>
              </a:rPr>
              <a:t>your 201</a:t>
            </a:r>
            <a:r>
              <a:rPr lang="en-US" sz="1600" b="1" spc="-5" dirty="0">
                <a:solidFill>
                  <a:srgbClr val="003B71"/>
                </a:solidFill>
                <a:latin typeface="Arial"/>
                <a:cs typeface="Arial"/>
              </a:rPr>
              <a:t>9</a:t>
            </a:r>
            <a:r>
              <a:rPr sz="1600" b="1" spc="-5" dirty="0">
                <a:solidFill>
                  <a:srgbClr val="003B71"/>
                </a:solidFill>
                <a:latin typeface="Arial"/>
                <a:cs typeface="Arial"/>
              </a:rPr>
              <a:t> yearly </a:t>
            </a:r>
            <a:r>
              <a:rPr sz="1600" b="1" dirty="0">
                <a:solidFill>
                  <a:srgbClr val="003B71"/>
                </a:solidFill>
                <a:latin typeface="Arial"/>
                <a:cs typeface="Arial"/>
              </a:rPr>
              <a:t>income, </a:t>
            </a:r>
            <a:r>
              <a:rPr sz="1600" b="1" spc="-5" dirty="0">
                <a:solidFill>
                  <a:srgbClr val="003B71"/>
                </a:solidFill>
                <a:latin typeface="Arial"/>
                <a:cs typeface="Arial"/>
              </a:rPr>
              <a:t>your 202</a:t>
            </a:r>
            <a:r>
              <a:rPr lang="en-US" sz="1600" b="1" spc="-5" dirty="0">
                <a:solidFill>
                  <a:srgbClr val="003B71"/>
                </a:solidFill>
                <a:latin typeface="Arial"/>
                <a:cs typeface="Arial"/>
              </a:rPr>
              <a:t>1</a:t>
            </a:r>
            <a:r>
              <a:rPr sz="1600" b="1" spc="-5" dirty="0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3B71"/>
                </a:solidFill>
                <a:latin typeface="Arial"/>
                <a:cs typeface="Arial"/>
              </a:rPr>
              <a:t>Part B </a:t>
            </a:r>
            <a:r>
              <a:rPr sz="1600" b="1" spc="-5" dirty="0">
                <a:solidFill>
                  <a:srgbClr val="003B71"/>
                </a:solidFill>
                <a:latin typeface="Arial"/>
                <a:cs typeface="Arial"/>
              </a:rPr>
              <a:t>monthly cost</a:t>
            </a:r>
            <a:r>
              <a:rPr sz="1600" b="1" spc="-70" dirty="0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3B71"/>
                </a:solidFill>
                <a:latin typeface="Arial"/>
                <a:cs typeface="Arial"/>
              </a:rPr>
              <a:t>is: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1" name="object 11">
            <a:extLst>
              <a:ext uri="{FF2B5EF4-FFF2-40B4-BE49-F238E27FC236}">
                <a16:creationId xmlns:a16="http://schemas.microsoft.com/office/drawing/2014/main" id="{D75EFEB9-063D-4464-984B-85CAEF47D4D2}"/>
              </a:ext>
            </a:extLst>
          </p:cNvPr>
          <p:cNvSpPr txBox="1"/>
          <p:nvPr/>
        </p:nvSpPr>
        <p:spPr>
          <a:xfrm>
            <a:off x="3314612" y="4459978"/>
            <a:ext cx="4439079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sz="1100" spc="-20" dirty="0">
                <a:latin typeface="Arial"/>
                <a:cs typeface="Arial"/>
              </a:rPr>
              <a:t>*You’ll </a:t>
            </a:r>
            <a:r>
              <a:rPr sz="1100" spc="-5" dirty="0">
                <a:latin typeface="Arial"/>
                <a:cs typeface="Arial"/>
              </a:rPr>
              <a:t>pay </a:t>
            </a:r>
            <a:r>
              <a:rPr sz="1100" dirty="0">
                <a:latin typeface="Arial"/>
                <a:cs typeface="Arial"/>
              </a:rPr>
              <a:t>this standard </a:t>
            </a:r>
            <a:r>
              <a:rPr sz="1100" spc="-5" dirty="0">
                <a:latin typeface="Arial"/>
                <a:cs typeface="Arial"/>
              </a:rPr>
              <a:t>amount if </a:t>
            </a:r>
            <a:r>
              <a:rPr sz="1100" dirty="0">
                <a:latin typeface="Arial"/>
                <a:cs typeface="Arial"/>
              </a:rPr>
              <a:t>you: </a:t>
            </a:r>
            <a:r>
              <a:rPr sz="1100" spc="-5" dirty="0">
                <a:latin typeface="Arial"/>
                <a:cs typeface="Arial"/>
              </a:rPr>
              <a:t>1) enroll in </a:t>
            </a:r>
            <a:r>
              <a:rPr sz="1100" dirty="0">
                <a:latin typeface="Arial"/>
                <a:cs typeface="Arial"/>
              </a:rPr>
              <a:t>Part B for the first time </a:t>
            </a:r>
            <a:r>
              <a:rPr sz="1100" spc="-5" dirty="0">
                <a:latin typeface="Arial"/>
                <a:cs typeface="Arial"/>
              </a:rPr>
              <a:t>in 20</a:t>
            </a:r>
            <a:r>
              <a:rPr lang="en-US" sz="1100" spc="-5" dirty="0">
                <a:latin typeface="Arial"/>
                <a:cs typeface="Arial"/>
              </a:rPr>
              <a:t>21</a:t>
            </a:r>
            <a:r>
              <a:rPr sz="1100" spc="-5" dirty="0">
                <a:latin typeface="Arial"/>
                <a:cs typeface="Arial"/>
              </a:rPr>
              <a:t> 2) don’t get </a:t>
            </a:r>
            <a:r>
              <a:rPr sz="1100" dirty="0">
                <a:latin typeface="Arial"/>
                <a:cs typeface="Arial"/>
              </a:rPr>
              <a:t>Social Security</a:t>
            </a:r>
            <a:r>
              <a:rPr lang="en-US"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benefits; 3) are directly billed </a:t>
            </a:r>
            <a:r>
              <a:rPr sz="1100" dirty="0">
                <a:latin typeface="Arial"/>
                <a:cs typeface="Arial"/>
              </a:rPr>
              <a:t>for your Part B </a:t>
            </a:r>
            <a:r>
              <a:rPr sz="1100" spc="-5" dirty="0">
                <a:latin typeface="Arial"/>
                <a:cs typeface="Arial"/>
              </a:rPr>
              <a:t>premiums. </a:t>
            </a:r>
            <a:r>
              <a:rPr lang="en-US" sz="1100" dirty="0"/>
              <a:t>See </a:t>
            </a:r>
            <a:r>
              <a:rPr lang="en-US" sz="1100" b="1" dirty="0"/>
              <a:t>medicare.gov</a:t>
            </a:r>
            <a:r>
              <a:rPr lang="en-US" sz="1100" dirty="0"/>
              <a:t> for complete details. </a:t>
            </a:r>
          </a:p>
        </p:txBody>
      </p:sp>
      <p:graphicFrame>
        <p:nvGraphicFramePr>
          <p:cNvPr id="26" name="object 10">
            <a:extLst>
              <a:ext uri="{FF2B5EF4-FFF2-40B4-BE49-F238E27FC236}">
                <a16:creationId xmlns:a16="http://schemas.microsoft.com/office/drawing/2014/main" id="{F846E800-8B6F-4E34-AB56-641E2B40A5D7}"/>
              </a:ext>
            </a:extLst>
          </p:cNvPr>
          <p:cNvGraphicFramePr>
            <a:graphicFrameLocks noGrp="1"/>
          </p:cNvGraphicFramePr>
          <p:nvPr/>
        </p:nvGraphicFramePr>
        <p:xfrm>
          <a:off x="3249102" y="2105576"/>
          <a:ext cx="4520755" cy="2038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3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8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6343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File </a:t>
                      </a:r>
                      <a:r>
                        <a:rPr lang="en-US" sz="1200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individual 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tax </a:t>
                      </a:r>
                      <a:r>
                        <a:rPr lang="en-US" sz="1200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return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File </a:t>
                      </a:r>
                      <a:r>
                        <a:rPr lang="en-US" sz="1200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joint 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tax </a:t>
                      </a:r>
                      <a:r>
                        <a:rPr lang="en-US" sz="1200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return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In </a:t>
                      </a:r>
                      <a:r>
                        <a:rPr lang="en-US" sz="1200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2021, 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you </a:t>
                      </a:r>
                      <a:r>
                        <a:rPr lang="en-US" sz="1200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each</a:t>
                      </a:r>
                      <a:r>
                        <a:rPr lang="en-US" sz="1200" spc="-9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pay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300727"/>
                  </a:ext>
                </a:extLst>
              </a:tr>
              <a:tr h="268218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$8</a:t>
                      </a:r>
                      <a:r>
                        <a:rPr lang="en-US" sz="1200" spc="-5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,000 or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less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715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$17</a:t>
                      </a:r>
                      <a:r>
                        <a:rPr lang="en-US" sz="1200" spc="-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,000 or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less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715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200" b="1" spc="-5" dirty="0">
                          <a:solidFill>
                            <a:srgbClr val="003B71"/>
                          </a:solidFill>
                          <a:latin typeface="Arial"/>
                          <a:cs typeface="Arial"/>
                        </a:rPr>
                        <a:t>$</a:t>
                      </a:r>
                      <a:r>
                        <a:rPr sz="1200" b="1" spc="-5">
                          <a:solidFill>
                            <a:srgbClr val="003B71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en-US" sz="1200" b="1" spc="-5">
                          <a:solidFill>
                            <a:srgbClr val="003B71"/>
                          </a:solidFill>
                          <a:latin typeface="Arial"/>
                          <a:cs typeface="Arial"/>
                        </a:rPr>
                        <a:t>48.50*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715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394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$8</a:t>
                      </a:r>
                      <a:r>
                        <a:rPr lang="en-US" sz="1200" spc="-5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,001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$1</a:t>
                      </a:r>
                      <a:r>
                        <a:rPr lang="en-US" sz="1200" spc="-5" dirty="0">
                          <a:latin typeface="Arial"/>
                          <a:cs typeface="Arial"/>
                        </a:rPr>
                        <a:t>11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,000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$17</a:t>
                      </a:r>
                      <a:r>
                        <a:rPr lang="en-US" sz="1200" spc="-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,001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$2</a:t>
                      </a:r>
                      <a:r>
                        <a:rPr lang="en-US" sz="1200" spc="-5" dirty="0">
                          <a:latin typeface="Arial"/>
                          <a:cs typeface="Arial"/>
                        </a:rPr>
                        <a:t>22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,000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200" b="1" spc="-5" dirty="0">
                          <a:solidFill>
                            <a:srgbClr val="003B71"/>
                          </a:solidFill>
                          <a:latin typeface="Arial"/>
                          <a:cs typeface="Arial"/>
                        </a:rPr>
                        <a:t>$20</a:t>
                      </a:r>
                      <a:r>
                        <a:rPr lang="en-US" sz="1200" b="1" spc="-5" dirty="0">
                          <a:solidFill>
                            <a:srgbClr val="003B71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200" b="1" spc="-5" dirty="0">
                          <a:solidFill>
                            <a:srgbClr val="003B71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en-US" sz="1200" b="1" spc="-5" dirty="0">
                          <a:solidFill>
                            <a:srgbClr val="003B71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200" b="1" spc="-5" dirty="0">
                          <a:solidFill>
                            <a:srgbClr val="003B7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394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$1</a:t>
                      </a:r>
                      <a:r>
                        <a:rPr lang="en-US" sz="1200" spc="-5" dirty="0">
                          <a:latin typeface="Arial"/>
                          <a:cs typeface="Arial"/>
                        </a:rPr>
                        <a:t>11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,001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$13</a:t>
                      </a:r>
                      <a:r>
                        <a:rPr lang="en-US" sz="1200" spc="-5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,000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$2</a:t>
                      </a:r>
                      <a:r>
                        <a:rPr lang="en-US" sz="1200" spc="-5" dirty="0">
                          <a:latin typeface="Arial"/>
                          <a:cs typeface="Arial"/>
                        </a:rPr>
                        <a:t>22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,001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$27</a:t>
                      </a:r>
                      <a:r>
                        <a:rPr lang="en-US" sz="1200" spc="-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,000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200" b="1" spc="-5" dirty="0">
                          <a:solidFill>
                            <a:srgbClr val="003B71"/>
                          </a:solidFill>
                          <a:latin typeface="Arial"/>
                          <a:cs typeface="Arial"/>
                        </a:rPr>
                        <a:t>$29</a:t>
                      </a:r>
                      <a:r>
                        <a:rPr lang="en-US" sz="1200" b="1" spc="-5" dirty="0">
                          <a:solidFill>
                            <a:srgbClr val="003B71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200" b="1" spc="-5" dirty="0">
                          <a:solidFill>
                            <a:srgbClr val="003B71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en-US" sz="1200" b="1" spc="-5" dirty="0">
                          <a:solidFill>
                            <a:srgbClr val="003B71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200" b="1" spc="-5" dirty="0">
                          <a:solidFill>
                            <a:srgbClr val="003B7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002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$13</a:t>
                      </a:r>
                      <a:r>
                        <a:rPr lang="en-US" sz="1200" spc="-5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,001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$16</a:t>
                      </a:r>
                      <a:r>
                        <a:rPr lang="en-US" sz="1200" spc="-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,000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$27</a:t>
                      </a:r>
                      <a:r>
                        <a:rPr lang="en-US" sz="1200" spc="-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,001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$3</a:t>
                      </a:r>
                      <a:r>
                        <a:rPr lang="en-US" sz="1200" spc="-5" dirty="0">
                          <a:latin typeface="Arial"/>
                          <a:cs typeface="Arial"/>
                        </a:rPr>
                        <a:t>30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,000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200" b="1" spc="-5" dirty="0">
                          <a:solidFill>
                            <a:srgbClr val="003B71"/>
                          </a:solidFill>
                          <a:latin typeface="Arial"/>
                          <a:cs typeface="Arial"/>
                        </a:rPr>
                        <a:t>$3</a:t>
                      </a:r>
                      <a:r>
                        <a:rPr lang="en-US" sz="1200" b="1" spc="-5" dirty="0">
                          <a:solidFill>
                            <a:srgbClr val="003B71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200" b="1" spc="-5" dirty="0">
                          <a:solidFill>
                            <a:srgbClr val="003B71"/>
                          </a:solidFill>
                          <a:latin typeface="Arial"/>
                          <a:cs typeface="Arial"/>
                        </a:rPr>
                        <a:t>6.</a:t>
                      </a:r>
                      <a:r>
                        <a:rPr lang="en-US" sz="1200" b="1" spc="-5" dirty="0">
                          <a:solidFill>
                            <a:srgbClr val="003B71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200" b="1" spc="-5" dirty="0">
                          <a:solidFill>
                            <a:srgbClr val="003B7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002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$16</a:t>
                      </a:r>
                      <a:r>
                        <a:rPr lang="en-US" sz="1200" spc="-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,001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$500,000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$3</a:t>
                      </a:r>
                      <a:r>
                        <a:rPr lang="en-US" sz="1200" spc="-5" dirty="0">
                          <a:latin typeface="Arial"/>
                          <a:cs typeface="Arial"/>
                        </a:rPr>
                        <a:t>30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,001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$750,000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200" b="1" spc="-5" dirty="0">
                          <a:solidFill>
                            <a:srgbClr val="003B71"/>
                          </a:solidFill>
                          <a:latin typeface="Arial"/>
                          <a:cs typeface="Arial"/>
                        </a:rPr>
                        <a:t>$4</a:t>
                      </a:r>
                      <a:r>
                        <a:rPr lang="en-US" sz="1200" b="1" spc="-5" dirty="0">
                          <a:solidFill>
                            <a:srgbClr val="003B71"/>
                          </a:solidFill>
                          <a:latin typeface="Arial"/>
                          <a:cs typeface="Arial"/>
                        </a:rPr>
                        <a:t>75</a:t>
                      </a:r>
                      <a:r>
                        <a:rPr sz="1200" b="1" spc="-5" dirty="0">
                          <a:solidFill>
                            <a:srgbClr val="003B71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en-US" sz="1200" b="1" spc="-5" dirty="0">
                          <a:solidFill>
                            <a:srgbClr val="003B71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200" b="1" spc="-5" dirty="0">
                          <a:solidFill>
                            <a:srgbClr val="003B7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002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above</a:t>
                      </a:r>
                      <a:r>
                        <a:rPr sz="12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$500,001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above</a:t>
                      </a:r>
                      <a:r>
                        <a:rPr sz="12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$750,001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200" b="1" spc="-5" dirty="0">
                          <a:solidFill>
                            <a:srgbClr val="003B71"/>
                          </a:solidFill>
                          <a:latin typeface="Arial"/>
                          <a:cs typeface="Arial"/>
                        </a:rPr>
                        <a:t>$</a:t>
                      </a:r>
                      <a:r>
                        <a:rPr lang="en-US" sz="1200" b="1" spc="-5" dirty="0">
                          <a:solidFill>
                            <a:srgbClr val="003B71"/>
                          </a:solidFill>
                          <a:latin typeface="Arial"/>
                          <a:cs typeface="Arial"/>
                        </a:rPr>
                        <a:t>504</a:t>
                      </a:r>
                      <a:r>
                        <a:rPr sz="1200" b="1" spc="-5" dirty="0">
                          <a:solidFill>
                            <a:srgbClr val="003B71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en-US" sz="1200" b="1" spc="-5" dirty="0">
                          <a:solidFill>
                            <a:srgbClr val="003B71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200" b="1" spc="-5" dirty="0">
                          <a:solidFill>
                            <a:srgbClr val="003B7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9" name="object 10">
            <a:extLst>
              <a:ext uri="{FF2B5EF4-FFF2-40B4-BE49-F238E27FC236}">
                <a16:creationId xmlns:a16="http://schemas.microsoft.com/office/drawing/2014/main" id="{F31729B5-0AB3-44AC-B318-AE3D481F5496}"/>
              </a:ext>
            </a:extLst>
          </p:cNvPr>
          <p:cNvGraphicFramePr>
            <a:graphicFrameLocks noGrp="1"/>
          </p:cNvGraphicFramePr>
          <p:nvPr/>
        </p:nvGraphicFramePr>
        <p:xfrm>
          <a:off x="8113573" y="2445833"/>
          <a:ext cx="3521957" cy="13578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4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7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584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Married</a:t>
                      </a:r>
                    </a:p>
                    <a:p>
                      <a:pPr marL="16954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Filing individual tax return</a:t>
                      </a:r>
                      <a:endParaRPr sz="120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In </a:t>
                      </a:r>
                      <a:r>
                        <a:rPr lang="en-US" sz="1200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2021, 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you </a:t>
                      </a:r>
                      <a:r>
                        <a:rPr lang="en-US" sz="1200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each</a:t>
                      </a:r>
                      <a:r>
                        <a:rPr lang="en-US" sz="1200" spc="-9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pay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300727"/>
                  </a:ext>
                </a:extLst>
              </a:tr>
              <a:tr h="309073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$8</a:t>
                      </a:r>
                      <a:r>
                        <a:rPr lang="en-US" sz="1200" spc="-5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,000 or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less</a:t>
                      </a:r>
                      <a:r>
                        <a:rPr lang="en-US" sz="1200" spc="-5" dirty="0">
                          <a:latin typeface="Arial"/>
                          <a:cs typeface="Arial"/>
                        </a:rPr>
                        <a:t>-Standard*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715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200" b="1" spc="-5" dirty="0">
                          <a:solidFill>
                            <a:srgbClr val="003B71"/>
                          </a:solidFill>
                          <a:latin typeface="Arial"/>
                          <a:cs typeface="Arial"/>
                        </a:rPr>
                        <a:t>$14</a:t>
                      </a:r>
                      <a:r>
                        <a:rPr lang="en-US" sz="1200" b="1" spc="-5" dirty="0">
                          <a:solidFill>
                            <a:srgbClr val="003B71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200" b="1" spc="-5" dirty="0">
                          <a:solidFill>
                            <a:srgbClr val="003B71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en-US" sz="1200" b="1" spc="-5" dirty="0">
                          <a:solidFill>
                            <a:srgbClr val="003B71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200" b="1" spc="-5" dirty="0">
                          <a:solidFill>
                            <a:srgbClr val="003B71"/>
                          </a:solidFill>
                          <a:latin typeface="Arial"/>
                          <a:cs typeface="Arial"/>
                        </a:rPr>
                        <a:t>0*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7155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003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$8</a:t>
                      </a:r>
                      <a:r>
                        <a:rPr lang="en-US" sz="1200" spc="-5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,00</a:t>
                      </a:r>
                      <a:r>
                        <a:rPr lang="en-US" sz="12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spc="-5" dirty="0">
                          <a:latin typeface="Arial"/>
                          <a:cs typeface="Arial"/>
                        </a:rPr>
                        <a:t>– less than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$</a:t>
                      </a:r>
                      <a:r>
                        <a:rPr lang="en-US" sz="1200" spc="-5" dirty="0">
                          <a:latin typeface="Arial"/>
                          <a:cs typeface="Arial"/>
                        </a:rPr>
                        <a:t>412,000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200" b="1" spc="-5" dirty="0">
                          <a:solidFill>
                            <a:srgbClr val="003B71"/>
                          </a:solidFill>
                          <a:latin typeface="Arial"/>
                          <a:cs typeface="Arial"/>
                        </a:rPr>
                        <a:t>$</a:t>
                      </a:r>
                      <a:r>
                        <a:rPr lang="en-US" sz="1200" b="1" spc="-5" dirty="0">
                          <a:solidFill>
                            <a:srgbClr val="003B71"/>
                          </a:solidFill>
                          <a:latin typeface="Arial"/>
                          <a:cs typeface="Arial"/>
                        </a:rPr>
                        <a:t>475.20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lang="en-US" sz="1200" spc="-5" dirty="0">
                          <a:latin typeface="Arial"/>
                          <a:cs typeface="Arial"/>
                        </a:rPr>
                        <a:t>greater than or equal to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$</a:t>
                      </a:r>
                      <a:r>
                        <a:rPr lang="en-US" sz="1200" spc="-5" dirty="0">
                          <a:latin typeface="Arial"/>
                          <a:cs typeface="Arial"/>
                        </a:rPr>
                        <a:t>412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,000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200" b="1" spc="-5" dirty="0">
                          <a:solidFill>
                            <a:srgbClr val="003B71"/>
                          </a:solidFill>
                          <a:latin typeface="Arial"/>
                          <a:cs typeface="Arial"/>
                        </a:rPr>
                        <a:t>$</a:t>
                      </a:r>
                      <a:r>
                        <a:rPr lang="en-US" sz="1200" b="1" spc="-5" dirty="0">
                          <a:solidFill>
                            <a:srgbClr val="003B71"/>
                          </a:solidFill>
                          <a:latin typeface="Arial"/>
                          <a:cs typeface="Arial"/>
                        </a:rPr>
                        <a:t>504.90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7986AB1E-DAFE-4770-B73F-704704ADADFD}"/>
              </a:ext>
            </a:extLst>
          </p:cNvPr>
          <p:cNvSpPr/>
          <p:nvPr/>
        </p:nvSpPr>
        <p:spPr>
          <a:xfrm>
            <a:off x="8113573" y="4260404"/>
            <a:ext cx="352195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spc="-20" dirty="0">
                <a:latin typeface="Arial"/>
                <a:cs typeface="Arial"/>
              </a:rPr>
              <a:t>*You’ll </a:t>
            </a:r>
            <a:r>
              <a:rPr lang="en-US" sz="1100" spc="-5" dirty="0">
                <a:latin typeface="Arial"/>
                <a:cs typeface="Arial"/>
              </a:rPr>
              <a:t>pay </a:t>
            </a:r>
            <a:r>
              <a:rPr lang="en-US" sz="1100" dirty="0">
                <a:latin typeface="Arial"/>
                <a:cs typeface="Arial"/>
              </a:rPr>
              <a:t>this standard </a:t>
            </a:r>
            <a:r>
              <a:rPr lang="en-US" sz="1100" spc="-5" dirty="0">
                <a:latin typeface="Arial"/>
                <a:cs typeface="Arial"/>
              </a:rPr>
              <a:t>amount if </a:t>
            </a:r>
            <a:r>
              <a:rPr lang="en-US" sz="1100" dirty="0">
                <a:latin typeface="Arial"/>
                <a:cs typeface="Arial"/>
              </a:rPr>
              <a:t>you: 1) are filing separately from spouse </a:t>
            </a:r>
            <a:r>
              <a:rPr lang="en-US" sz="1100" spc="-5" dirty="0">
                <a:latin typeface="Arial"/>
                <a:cs typeface="Arial"/>
              </a:rPr>
              <a:t>2) enroll in </a:t>
            </a:r>
            <a:r>
              <a:rPr lang="en-US" sz="1100" dirty="0">
                <a:latin typeface="Arial"/>
                <a:cs typeface="Arial"/>
              </a:rPr>
              <a:t>Part B for the first time </a:t>
            </a:r>
            <a:r>
              <a:rPr lang="en-US" sz="1100" spc="-5" dirty="0">
                <a:latin typeface="Arial"/>
                <a:cs typeface="Arial"/>
              </a:rPr>
              <a:t>in 2021 3) don’t get </a:t>
            </a:r>
            <a:r>
              <a:rPr lang="en-US" sz="1100" dirty="0">
                <a:latin typeface="Arial"/>
                <a:cs typeface="Arial"/>
              </a:rPr>
              <a:t>Social Security </a:t>
            </a:r>
            <a:r>
              <a:rPr lang="en-US" sz="1100" spc="-5" dirty="0">
                <a:latin typeface="Arial"/>
                <a:cs typeface="Arial"/>
              </a:rPr>
              <a:t>benefits; 4) are directly billed </a:t>
            </a:r>
            <a:r>
              <a:rPr lang="en-US" sz="1100" dirty="0">
                <a:latin typeface="Arial"/>
                <a:cs typeface="Arial"/>
              </a:rPr>
              <a:t>for your Part B </a:t>
            </a:r>
            <a:r>
              <a:rPr lang="en-US" sz="1100" spc="-5" dirty="0">
                <a:latin typeface="Arial"/>
                <a:cs typeface="Arial"/>
              </a:rPr>
              <a:t>premiums. </a:t>
            </a:r>
            <a:r>
              <a:rPr lang="en-US" sz="1100" dirty="0"/>
              <a:t>See </a:t>
            </a:r>
            <a:r>
              <a:rPr lang="en-US" sz="1100" b="1" dirty="0"/>
              <a:t>medicare.gov</a:t>
            </a:r>
            <a:r>
              <a:rPr lang="en-US" sz="1100" dirty="0"/>
              <a:t> for complete details.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E2612E-4043-42C8-8508-DF23AC9CD0A5}"/>
              </a:ext>
            </a:extLst>
          </p:cNvPr>
          <p:cNvSpPr/>
          <p:nvPr/>
        </p:nvSpPr>
        <p:spPr>
          <a:xfrm>
            <a:off x="3392396" y="6114071"/>
            <a:ext cx="37258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lang="en-US" sz="1200" b="1" spc="-5" dirty="0">
                <a:latin typeface="Arial"/>
                <a:cs typeface="Arial"/>
              </a:rPr>
              <a:t>Note: </a:t>
            </a:r>
            <a:r>
              <a:rPr lang="en-US" sz="1200" dirty="0">
                <a:latin typeface="Arial"/>
                <a:cs typeface="Arial"/>
              </a:rPr>
              <a:t>The </a:t>
            </a:r>
            <a:r>
              <a:rPr lang="en-US" sz="1200" spc="-5" dirty="0">
                <a:latin typeface="Arial"/>
                <a:cs typeface="Arial"/>
              </a:rPr>
              <a:t>above dollar amounts may </a:t>
            </a:r>
            <a:r>
              <a:rPr lang="en-US" sz="1200" dirty="0">
                <a:latin typeface="Arial"/>
                <a:cs typeface="Arial"/>
              </a:rPr>
              <a:t>change</a:t>
            </a:r>
            <a:r>
              <a:rPr lang="en-US" sz="1200" spc="-75" dirty="0">
                <a:latin typeface="Arial"/>
                <a:cs typeface="Arial"/>
              </a:rPr>
              <a:t> </a:t>
            </a:r>
            <a:r>
              <a:rPr lang="en-US" sz="1200" spc="-15" dirty="0">
                <a:latin typeface="Arial"/>
                <a:cs typeface="Arial"/>
              </a:rPr>
              <a:t>yearly.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386092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2517</Words>
  <Application>Microsoft Office PowerPoint</Application>
  <PresentationFormat>Widescreen</PresentationFormat>
  <Paragraphs>305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Calibri</vt:lpstr>
      <vt:lpstr>Calibri Light</vt:lpstr>
      <vt:lpstr>Lato Light</vt:lpstr>
      <vt:lpstr>Poppins ExtraLight</vt:lpstr>
      <vt:lpstr>Roboto Light</vt:lpstr>
      <vt:lpstr>Source Sans Pro Light</vt:lpstr>
      <vt:lpstr>Source Sans Pro Semibold</vt:lpstr>
      <vt:lpstr>Times New Roman</vt:lpstr>
      <vt:lpstr>Wingdings</vt:lpstr>
      <vt:lpstr>Office Theme</vt:lpstr>
      <vt:lpstr>CVT Retiree Seminar Medicare 101 Madera Unified School District April 26, 2021</vt:lpstr>
      <vt:lpstr>PowerPoint Presentation</vt:lpstr>
      <vt:lpstr> Medicare 101 Update  Kaiser Permanente  </vt:lpstr>
      <vt:lpstr>Understanding the basics  of Medicare</vt:lpstr>
      <vt:lpstr>Who can join Medicare?</vt:lpstr>
      <vt:lpstr>What is Medicare?</vt:lpstr>
      <vt:lpstr>PowerPoint Presentation</vt:lpstr>
      <vt:lpstr>Part B: Medical Insurance</vt:lpstr>
      <vt:lpstr>Part B: Medical Insurance</vt:lpstr>
      <vt:lpstr>Part A &amp; B: Enrolling in Medicare When First Eligible</vt:lpstr>
      <vt:lpstr>Part A &amp; B: Late Enrollment Into Medicare</vt:lpstr>
      <vt:lpstr>Part D: Prescription Drug Coverage</vt:lpstr>
      <vt:lpstr>Part D: Prescription Drug Coverage</vt:lpstr>
      <vt:lpstr>Part C: Medicare Coverage Options</vt:lpstr>
      <vt:lpstr>Part C: Medicare Advantage</vt:lpstr>
      <vt:lpstr>  CVT Retiree Program Update </vt:lpstr>
      <vt:lpstr>Things to Consider</vt:lpstr>
      <vt:lpstr>Retiree Options</vt:lpstr>
      <vt:lpstr>Who Qualifies as a Dependent</vt:lpstr>
      <vt:lpstr>District Paid Retiree Benefits</vt:lpstr>
      <vt:lpstr>Self Paid – Open Enrollment</vt:lpstr>
      <vt:lpstr>Self Paid Retiree Funding Process</vt:lpstr>
      <vt:lpstr>Self Paid Retiree – Plan Options</vt:lpstr>
      <vt:lpstr>CVT’s Medicare Requirements</vt:lpstr>
      <vt:lpstr>Contact Information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 Ballecer</dc:creator>
  <cp:lastModifiedBy>VICTORIA MENDOZA</cp:lastModifiedBy>
  <cp:revision>48</cp:revision>
  <dcterms:created xsi:type="dcterms:W3CDTF">2020-06-18T17:14:37Z</dcterms:created>
  <dcterms:modified xsi:type="dcterms:W3CDTF">2021-05-20T20:50:08Z</dcterms:modified>
</cp:coreProperties>
</file>